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48" r:id="rId5"/>
  </p:sldMasterIdLst>
  <p:notesMasterIdLst>
    <p:notesMasterId r:id="rId23"/>
  </p:notesMasterIdLst>
  <p:handoutMasterIdLst>
    <p:handoutMasterId r:id="rId24"/>
  </p:handoutMasterIdLst>
  <p:sldIdLst>
    <p:sldId id="261" r:id="rId6"/>
    <p:sldId id="262" r:id="rId7"/>
    <p:sldId id="281" r:id="rId8"/>
    <p:sldId id="288" r:id="rId9"/>
    <p:sldId id="292" r:id="rId10"/>
    <p:sldId id="291" r:id="rId11"/>
    <p:sldId id="289" r:id="rId12"/>
    <p:sldId id="278" r:id="rId13"/>
    <p:sldId id="277" r:id="rId14"/>
    <p:sldId id="279" r:id="rId15"/>
    <p:sldId id="274" r:id="rId16"/>
    <p:sldId id="263" r:id="rId17"/>
    <p:sldId id="270" r:id="rId18"/>
    <p:sldId id="271" r:id="rId19"/>
    <p:sldId id="267" r:id="rId20"/>
    <p:sldId id="272" r:id="rId21"/>
    <p:sldId id="266" r:id="rId2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C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44944-FC91-3A17-FDDF-4618A9E2F48F}" v="743" dt="2025-02-12T14:23:02.639"/>
    <p1510:client id="{9B1FDD39-B513-BCCF-A381-159E6F16E77F}" v="79" dt="2025-02-12T10:14:53.066"/>
    <p1510:client id="{D6955CBF-0715-B238-4C92-E7495DE7C566}" v="326" dt="2025-02-12T13:37:58.387"/>
    <p1510:client id="{DE3CAA3F-46FF-6E30-AD17-CACAEFC9171C}" v="4" dt="2025-02-12T09:58:52.6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84645" autoAdjust="0"/>
  </p:normalViewPr>
  <p:slideViewPr>
    <p:cSldViewPr snapToGrid="0" snapToObjects="1">
      <p:cViewPr varScale="1">
        <p:scale>
          <a:sx n="67" d="100"/>
          <a:sy n="67" d="100"/>
        </p:scale>
        <p:origin x="1834" y="62"/>
      </p:cViewPr>
      <p:guideLst>
        <p:guide orient="horz" pos="2160"/>
        <p:guide pos="2880"/>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1" d="100"/>
          <a:sy n="61" d="100"/>
        </p:scale>
        <p:origin x="3168"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76F503-BD8F-44C0-A04D-963BEDC67E08}" type="datetimeFigureOut">
              <a:rPr lang="nl-BE" smtClean="0"/>
              <a:t>14/02/2025</a:t>
            </a:fld>
            <a:endParaRPr lang="nl-BE"/>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2E9A34-AB52-4705-AE54-0EB4D5D74681}" type="slidenum">
              <a:rPr lang="nl-BE" smtClean="0"/>
              <a:t>‹nr.›</a:t>
            </a:fld>
            <a:endParaRPr lang="nl-BE"/>
          </a:p>
        </p:txBody>
      </p:sp>
    </p:spTree>
    <p:extLst>
      <p:ext uri="{BB962C8B-B14F-4D97-AF65-F5344CB8AC3E}">
        <p14:creationId xmlns:p14="http://schemas.microsoft.com/office/powerpoint/2010/main" val="4009667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6012A-F641-9746-9173-1D838373B862}" type="datetimeFigureOut">
              <a:rPr lang="nl-NL" smtClean="0"/>
              <a:t>14-2-2025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C094D5-BF79-0C47-BC0D-253DC921FC82}" type="slidenum">
              <a:rPr lang="nl-NL" smtClean="0"/>
              <a:t>‹nr.›</a:t>
            </a:fld>
            <a:endParaRPr lang="nl-NL"/>
          </a:p>
        </p:txBody>
      </p:sp>
    </p:spTree>
    <p:extLst>
      <p:ext uri="{BB962C8B-B14F-4D97-AF65-F5344CB8AC3E}">
        <p14:creationId xmlns:p14="http://schemas.microsoft.com/office/powerpoint/2010/main" val="40083303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a:t>
            </a:fld>
            <a:endParaRPr lang="nl-NL"/>
          </a:p>
        </p:txBody>
      </p:sp>
    </p:spTree>
    <p:extLst>
      <p:ext uri="{BB962C8B-B14F-4D97-AF65-F5344CB8AC3E}">
        <p14:creationId xmlns:p14="http://schemas.microsoft.com/office/powerpoint/2010/main" val="292407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10</a:t>
            </a:fld>
            <a:endParaRPr lang="nl-NL"/>
          </a:p>
        </p:txBody>
      </p:sp>
    </p:spTree>
    <p:extLst>
      <p:ext uri="{BB962C8B-B14F-4D97-AF65-F5344CB8AC3E}">
        <p14:creationId xmlns:p14="http://schemas.microsoft.com/office/powerpoint/2010/main" val="1435810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11</a:t>
            </a:fld>
            <a:endParaRPr lang="nl-NL"/>
          </a:p>
        </p:txBody>
      </p:sp>
    </p:spTree>
    <p:extLst>
      <p:ext uri="{BB962C8B-B14F-4D97-AF65-F5344CB8AC3E}">
        <p14:creationId xmlns:p14="http://schemas.microsoft.com/office/powerpoint/2010/main" val="3141959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12</a:t>
            </a:fld>
            <a:endParaRPr lang="nl-NL"/>
          </a:p>
        </p:txBody>
      </p:sp>
    </p:spTree>
    <p:extLst>
      <p:ext uri="{BB962C8B-B14F-4D97-AF65-F5344CB8AC3E}">
        <p14:creationId xmlns:p14="http://schemas.microsoft.com/office/powerpoint/2010/main" val="4075687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13</a:t>
            </a:fld>
            <a:endParaRPr lang="nl-NL"/>
          </a:p>
        </p:txBody>
      </p:sp>
    </p:spTree>
    <p:extLst>
      <p:ext uri="{BB962C8B-B14F-4D97-AF65-F5344CB8AC3E}">
        <p14:creationId xmlns:p14="http://schemas.microsoft.com/office/powerpoint/2010/main" val="4064847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14</a:t>
            </a:fld>
            <a:endParaRPr lang="nl-NL"/>
          </a:p>
        </p:txBody>
      </p:sp>
    </p:spTree>
    <p:extLst>
      <p:ext uri="{BB962C8B-B14F-4D97-AF65-F5344CB8AC3E}">
        <p14:creationId xmlns:p14="http://schemas.microsoft.com/office/powerpoint/2010/main" val="862011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15</a:t>
            </a:fld>
            <a:endParaRPr lang="nl-NL"/>
          </a:p>
        </p:txBody>
      </p:sp>
    </p:spTree>
    <p:extLst>
      <p:ext uri="{BB962C8B-B14F-4D97-AF65-F5344CB8AC3E}">
        <p14:creationId xmlns:p14="http://schemas.microsoft.com/office/powerpoint/2010/main" val="2679227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16</a:t>
            </a:fld>
            <a:endParaRPr lang="nl-NL"/>
          </a:p>
        </p:txBody>
      </p:sp>
    </p:spTree>
    <p:extLst>
      <p:ext uri="{BB962C8B-B14F-4D97-AF65-F5344CB8AC3E}">
        <p14:creationId xmlns:p14="http://schemas.microsoft.com/office/powerpoint/2010/main" val="1795696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17</a:t>
            </a:fld>
            <a:endParaRPr lang="nl-NL"/>
          </a:p>
        </p:txBody>
      </p:sp>
    </p:spTree>
    <p:extLst>
      <p:ext uri="{BB962C8B-B14F-4D97-AF65-F5344CB8AC3E}">
        <p14:creationId xmlns:p14="http://schemas.microsoft.com/office/powerpoint/2010/main" val="122072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7C094D5-BF79-0C47-BC0D-253DC921FC82}" type="slidenum">
              <a:rPr lang="nl-NL" smtClean="0"/>
              <a:t>2</a:t>
            </a:fld>
            <a:endParaRPr lang="nl-NL"/>
          </a:p>
        </p:txBody>
      </p:sp>
    </p:spTree>
    <p:extLst>
      <p:ext uri="{BB962C8B-B14F-4D97-AF65-F5344CB8AC3E}">
        <p14:creationId xmlns:p14="http://schemas.microsoft.com/office/powerpoint/2010/main" val="896720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3</a:t>
            </a:fld>
            <a:endParaRPr lang="nl-NL"/>
          </a:p>
        </p:txBody>
      </p:sp>
    </p:spTree>
    <p:extLst>
      <p:ext uri="{BB962C8B-B14F-4D97-AF65-F5344CB8AC3E}">
        <p14:creationId xmlns:p14="http://schemas.microsoft.com/office/powerpoint/2010/main" val="288358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solidFill>
                  <a:srgbClr val="000000"/>
                </a:solidFill>
                <a:latin typeface="Lato"/>
                <a:ea typeface="Calibri" panose="020F0502020204030204" pitchFamily="34" charset="0"/>
                <a:cs typeface="Lato"/>
              </a:rPr>
              <a:t>  </a:t>
            </a:r>
            <a:endParaRPr lang="nl-NL" sz="1800" dirty="0">
              <a:solidFill>
                <a:srgbClr val="000000"/>
              </a:solidFill>
              <a:effectLst/>
              <a:latin typeface="Lato" panose="020F0502020204030203" pitchFamily="34" charset="0"/>
              <a:ea typeface="Calibri" panose="020F0502020204030204" pitchFamily="34" charset="0"/>
              <a:cs typeface="Lat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800" dirty="0">
              <a:solidFill>
                <a:srgbClr val="000000"/>
              </a:solidFill>
              <a:effectLst/>
              <a:latin typeface="Lato" panose="020F0502020204030203"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4</a:t>
            </a:fld>
            <a:endParaRPr lang="nl-NL"/>
          </a:p>
        </p:txBody>
      </p:sp>
    </p:spTree>
    <p:extLst>
      <p:ext uri="{BB962C8B-B14F-4D97-AF65-F5344CB8AC3E}">
        <p14:creationId xmlns:p14="http://schemas.microsoft.com/office/powerpoint/2010/main" val="2794052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5</a:t>
            </a:fld>
            <a:endParaRPr lang="nl-NL"/>
          </a:p>
        </p:txBody>
      </p:sp>
    </p:spTree>
    <p:extLst>
      <p:ext uri="{BB962C8B-B14F-4D97-AF65-F5344CB8AC3E}">
        <p14:creationId xmlns:p14="http://schemas.microsoft.com/office/powerpoint/2010/main" val="2151274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solidFill>
                  <a:srgbClr val="000000"/>
                </a:solidFill>
                <a:latin typeface="Lato"/>
                <a:ea typeface="Calibri" panose="020F0502020204030204" pitchFamily="34" charset="0"/>
                <a:cs typeface="Lato"/>
              </a:rPr>
              <a:t> </a:t>
            </a:r>
            <a:endParaRPr lang="nl-NL" sz="1800" dirty="0">
              <a:solidFill>
                <a:srgbClr val="000000"/>
              </a:solidFill>
              <a:effectLst/>
              <a:latin typeface="Lato" panose="020F0502020204030203" pitchFamily="34" charset="0"/>
              <a:ea typeface="Calibri" panose="020F0502020204030204" pitchFamily="34" charset="0"/>
              <a:cs typeface="Lato"/>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nl-NL" sz="1800" dirty="0">
              <a:solidFill>
                <a:srgbClr val="000000"/>
              </a:solidFill>
              <a:effectLst/>
              <a:latin typeface="Lato" panose="020F0502020204030203"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6</a:t>
            </a:fld>
            <a:endParaRPr lang="nl-NL"/>
          </a:p>
        </p:txBody>
      </p:sp>
    </p:spTree>
    <p:extLst>
      <p:ext uri="{BB962C8B-B14F-4D97-AF65-F5344CB8AC3E}">
        <p14:creationId xmlns:p14="http://schemas.microsoft.com/office/powerpoint/2010/main" val="3573491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l-NL" sz="1800" dirty="0">
              <a:solidFill>
                <a:srgbClr val="000000"/>
              </a:solidFill>
              <a:effectLst/>
              <a:latin typeface="Lato" panose="020F0502020204030203"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7</a:t>
            </a:fld>
            <a:endParaRPr lang="nl-NL"/>
          </a:p>
        </p:txBody>
      </p:sp>
    </p:spTree>
    <p:extLst>
      <p:ext uri="{BB962C8B-B14F-4D97-AF65-F5344CB8AC3E}">
        <p14:creationId xmlns:p14="http://schemas.microsoft.com/office/powerpoint/2010/main" val="150511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7C094D5-BF79-0C47-BC0D-253DC921FC82}" type="slidenum">
              <a:rPr lang="nl-NL" smtClean="0"/>
              <a:t>8</a:t>
            </a:fld>
            <a:endParaRPr lang="nl-NL"/>
          </a:p>
        </p:txBody>
      </p:sp>
    </p:spTree>
    <p:extLst>
      <p:ext uri="{BB962C8B-B14F-4D97-AF65-F5344CB8AC3E}">
        <p14:creationId xmlns:p14="http://schemas.microsoft.com/office/powerpoint/2010/main" val="2530076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cs typeface="Calibri"/>
            </a:endParaRPr>
          </a:p>
        </p:txBody>
      </p:sp>
      <p:sp>
        <p:nvSpPr>
          <p:cNvPr id="4" name="Tijdelijke aanduiding voor dianummer 3"/>
          <p:cNvSpPr>
            <a:spLocks noGrp="1"/>
          </p:cNvSpPr>
          <p:nvPr>
            <p:ph type="sldNum" sz="quarter" idx="10"/>
          </p:nvPr>
        </p:nvSpPr>
        <p:spPr/>
        <p:txBody>
          <a:bodyPr/>
          <a:lstStyle/>
          <a:p>
            <a:fld id="{47C094D5-BF79-0C47-BC0D-253DC921FC82}" type="slidenum">
              <a:rPr lang="nl-NL" smtClean="0"/>
              <a:t>9</a:t>
            </a:fld>
            <a:endParaRPr lang="nl-NL"/>
          </a:p>
        </p:txBody>
      </p:sp>
    </p:spTree>
    <p:extLst>
      <p:ext uri="{BB962C8B-B14F-4D97-AF65-F5344CB8AC3E}">
        <p14:creationId xmlns:p14="http://schemas.microsoft.com/office/powerpoint/2010/main" val="349573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BE"/>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Klik om de titelstijl van het model te bewerken</a:t>
            </a:r>
            <a:endParaRPr lang="nl-NL"/>
          </a:p>
        </p:txBody>
      </p:sp>
    </p:spTree>
    <p:extLst>
      <p:ext uri="{BB962C8B-B14F-4D97-AF65-F5344CB8AC3E}">
        <p14:creationId xmlns:p14="http://schemas.microsoft.com/office/powerpoint/2010/main" val="217027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240563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BE"/>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65238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10D14-2077-4A53-843B-04CB1F7E0A6E}"/>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260C667A-0198-4DA2-8752-D7377C9D837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ED3704C-8D40-487D-BA2A-3E93EE9AEA28}"/>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5" name="Tijdelijke aanduiding voor voettekst 4">
            <a:extLst>
              <a:ext uri="{FF2B5EF4-FFF2-40B4-BE49-F238E27FC236}">
                <a16:creationId xmlns:a16="http://schemas.microsoft.com/office/drawing/2014/main" id="{71767FA8-5645-4B92-83B1-7CF9094A422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7645BB7-77A3-4E37-A97E-2F1E357AEF1B}"/>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16075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752E5F-9A6D-45AB-9011-0767AE8916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18AAECF-4B02-43E9-B75D-070D3A11401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A2FCD3E-9FE5-4D35-9560-4AEBE9675B4E}"/>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5" name="Tijdelijke aanduiding voor voettekst 4">
            <a:extLst>
              <a:ext uri="{FF2B5EF4-FFF2-40B4-BE49-F238E27FC236}">
                <a16:creationId xmlns:a16="http://schemas.microsoft.com/office/drawing/2014/main" id="{195C3546-800B-43C5-A3FE-CCD80A7A5F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A7FD06-F8F3-41A5-B79E-D32BACBC7311}"/>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2968734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4B126B-4F90-44D2-B054-ABCA37B173BF}"/>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366535C5-DF8C-42C2-80CE-6F2252ED235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7334CF2-7793-4AF4-A513-F2E4BA2E3CB1}"/>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5" name="Tijdelijke aanduiding voor voettekst 4">
            <a:extLst>
              <a:ext uri="{FF2B5EF4-FFF2-40B4-BE49-F238E27FC236}">
                <a16:creationId xmlns:a16="http://schemas.microsoft.com/office/drawing/2014/main" id="{5F3A1475-BB1A-4951-8476-47387540CD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430F201-C04F-4484-B746-D24D3B9BDD0F}"/>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1392133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70BE9-B524-47D8-A3F2-079BBA27FF2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F63E43-9702-4311-B74A-F2717D36BB1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B2F973-D1E1-4F14-AE06-F051E03B3DD4}"/>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E0C866C-FEA5-4335-AA0C-A394EFA56573}"/>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6" name="Tijdelijke aanduiding voor voettekst 5">
            <a:extLst>
              <a:ext uri="{FF2B5EF4-FFF2-40B4-BE49-F238E27FC236}">
                <a16:creationId xmlns:a16="http://schemas.microsoft.com/office/drawing/2014/main" id="{C9DD6EAD-A8B1-4521-B123-BFE86B2A486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1F47FAE-5167-4766-8FDE-21E22394284E}"/>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333266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47CFE-5721-408B-B45D-827019D9FE5D}"/>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901FE1AD-1532-4BB8-8436-63FF9A331C2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9FC7862-4C36-41BF-8E49-7DC9390E726B}"/>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817C841-CD07-4970-A336-2C8D8E1892B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6FC4D0C-21FB-4BF1-A616-A7268D36A2EA}"/>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9627ED3-A60F-4EA1-87CF-47A1F732697E}"/>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8" name="Tijdelijke aanduiding voor voettekst 7">
            <a:extLst>
              <a:ext uri="{FF2B5EF4-FFF2-40B4-BE49-F238E27FC236}">
                <a16:creationId xmlns:a16="http://schemas.microsoft.com/office/drawing/2014/main" id="{8F235E93-CAEC-4766-AA75-D069C046FA9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F33F374-C9AB-4F8E-9E97-E4A99E099C6E}"/>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3236101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7D0C2-837E-4F69-A2F7-EA50EEA29A1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45ED00E-EAEC-4E38-9627-549B9AD017C5}"/>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4" name="Tijdelijke aanduiding voor voettekst 3">
            <a:extLst>
              <a:ext uri="{FF2B5EF4-FFF2-40B4-BE49-F238E27FC236}">
                <a16:creationId xmlns:a16="http://schemas.microsoft.com/office/drawing/2014/main" id="{A23C8EC6-B50A-49BF-AFE0-942744D3E27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1F62C9-D236-4907-84E8-D54F449B28C2}"/>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5627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4CA154E-6E05-4DE4-A6C0-E9C33BDEF16D}"/>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3" name="Tijdelijke aanduiding voor voettekst 2">
            <a:extLst>
              <a:ext uri="{FF2B5EF4-FFF2-40B4-BE49-F238E27FC236}">
                <a16:creationId xmlns:a16="http://schemas.microsoft.com/office/drawing/2014/main" id="{D3F81598-5934-4692-BF76-ACC14B6D1F3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AD8F9D3-B9D5-41D8-B764-A084D031C1AA}"/>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2929963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02125-99B7-40CE-848C-8AD8F4A18737}"/>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F9EA2C79-F91B-4784-806D-90A9EA9E649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886AFF-394F-4A7C-B6DF-A74DE894E50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32A4F55-82FD-41EC-95A1-934523ACFCE4}"/>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6" name="Tijdelijke aanduiding voor voettekst 5">
            <a:extLst>
              <a:ext uri="{FF2B5EF4-FFF2-40B4-BE49-F238E27FC236}">
                <a16:creationId xmlns:a16="http://schemas.microsoft.com/office/drawing/2014/main" id="{9648614E-2F35-42FE-92D5-2AA8E7553F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3D2411-3C36-4B06-BF60-C5BA233DAD40}"/>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3351386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idx="1"/>
          </p:nvPr>
        </p:nvSpPr>
        <p:spPr/>
        <p:txBody>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2284462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20866-C7F1-4EBC-BB77-7E1D832076FD}"/>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EC88BFC1-3484-41E8-BF3E-D191A4E202D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F7A89793-9E74-44DA-8335-E8650F6D72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94C45A-4D88-404A-9E63-097915671D1C}"/>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6" name="Tijdelijke aanduiding voor voettekst 5">
            <a:extLst>
              <a:ext uri="{FF2B5EF4-FFF2-40B4-BE49-F238E27FC236}">
                <a16:creationId xmlns:a16="http://schemas.microsoft.com/office/drawing/2014/main" id="{C29ABA71-D8F9-466B-9FFD-BE090E3EE13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39BA4E-0ADC-47DC-9764-AE11D2CBE982}"/>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278054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513CB5-9A31-4C7E-9FE4-B8E89767C23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DA86AE1-B7FA-4B4A-A8C0-6157C536C33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6BA85A-799B-4279-AC79-2AC96A639DF0}"/>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5" name="Tijdelijke aanduiding voor voettekst 4">
            <a:extLst>
              <a:ext uri="{FF2B5EF4-FFF2-40B4-BE49-F238E27FC236}">
                <a16:creationId xmlns:a16="http://schemas.microsoft.com/office/drawing/2014/main" id="{1BB1E192-53DB-4792-87F3-2A028553DA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5B8617-A988-46C3-AB36-477B331D31BB}"/>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259522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19EA6A93-9A51-4881-BFDD-62E96E4D5033}"/>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4E2DC21-26FB-41B0-84E7-E7208D271FF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6F65A0-86EF-4526-8583-7B7C9FFB9C4B}"/>
              </a:ext>
            </a:extLst>
          </p:cNvPr>
          <p:cNvSpPr>
            <a:spLocks noGrp="1"/>
          </p:cNvSpPr>
          <p:nvPr>
            <p:ph type="dt" sz="half" idx="10"/>
          </p:nvPr>
        </p:nvSpPr>
        <p:spPr/>
        <p:txBody>
          <a:bodyPr/>
          <a:lstStyle/>
          <a:p>
            <a:fld id="{B3271766-F331-49C1-A5CC-25133DFDD801}" type="datetimeFigureOut">
              <a:rPr lang="nl-NL" smtClean="0"/>
              <a:t>14-2-2025</a:t>
            </a:fld>
            <a:endParaRPr lang="nl-NL"/>
          </a:p>
        </p:txBody>
      </p:sp>
      <p:sp>
        <p:nvSpPr>
          <p:cNvPr id="5" name="Tijdelijke aanduiding voor voettekst 4">
            <a:extLst>
              <a:ext uri="{FF2B5EF4-FFF2-40B4-BE49-F238E27FC236}">
                <a16:creationId xmlns:a16="http://schemas.microsoft.com/office/drawing/2014/main" id="{26F2439E-F2CE-4AD9-B63C-7773B1DE480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DE8D86-1D67-49D2-87D5-E26A2614EF6D}"/>
              </a:ext>
            </a:extLst>
          </p:cNvPr>
          <p:cNvSpPr>
            <a:spLocks noGrp="1"/>
          </p:cNvSpPr>
          <p:nvPr>
            <p:ph type="sldNum" sz="quarter" idx="12"/>
          </p:nvPr>
        </p:nvSpPr>
        <p:spPr/>
        <p:txBody>
          <a:bodyPr/>
          <a:lstStyle/>
          <a:p>
            <a:fld id="{A6DAD878-C487-40D6-8502-C0CE5BB89C4C}" type="slidenum">
              <a:rPr lang="nl-NL" smtClean="0"/>
              <a:t>‹nr.›</a:t>
            </a:fld>
            <a:endParaRPr lang="nl-NL"/>
          </a:p>
        </p:txBody>
      </p:sp>
    </p:spTree>
    <p:extLst>
      <p:ext uri="{BB962C8B-B14F-4D97-AF65-F5344CB8AC3E}">
        <p14:creationId xmlns:p14="http://schemas.microsoft.com/office/powerpoint/2010/main" val="2223722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BE"/>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Klik om de tekststijl van het model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327135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1487680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BE"/>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351131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t>Titelstijl van model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1692658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180326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BE"/>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322243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BE"/>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Klik om de tekststijl van het model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6F61A3A-EA68-6347-A234-992A50B38FE5}" type="datetimeFigureOut">
              <a:rPr lang="nl-NL" smtClean="0"/>
              <a:t>14-2-2025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674D6D91-A371-144C-9CDA-E66851386451}" type="slidenum">
              <a:rPr lang="nl-NL" smtClean="0"/>
              <a:t>‹nr.›</a:t>
            </a:fld>
            <a:endParaRPr lang="nl-NL"/>
          </a:p>
        </p:txBody>
      </p:sp>
    </p:spTree>
    <p:extLst>
      <p:ext uri="{BB962C8B-B14F-4D97-AF65-F5344CB8AC3E}">
        <p14:creationId xmlns:p14="http://schemas.microsoft.com/office/powerpoint/2010/main" val="343152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Titelstijl van model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pic>
        <p:nvPicPr>
          <p:cNvPr id="8" name="Afbeelding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8029" y="6159648"/>
            <a:ext cx="1097665" cy="511447"/>
          </a:xfrm>
          <a:prstGeom prst="rect">
            <a:avLst/>
          </a:prstGeom>
        </p:spPr>
      </p:pic>
    </p:spTree>
    <p:extLst>
      <p:ext uri="{BB962C8B-B14F-4D97-AF65-F5344CB8AC3E}">
        <p14:creationId xmlns:p14="http://schemas.microsoft.com/office/powerpoint/2010/main" val="1605159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2DF1015-FE82-4683-9D1B-8CDB6AC9648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52F072-8DD4-4090-8E20-082B8F98036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BEC326F-821A-425D-8065-46B8084E732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271766-F331-49C1-A5CC-25133DFDD801}" type="datetimeFigureOut">
              <a:rPr lang="nl-NL" smtClean="0"/>
              <a:t>14-2-2025</a:t>
            </a:fld>
            <a:endParaRPr lang="nl-NL"/>
          </a:p>
        </p:txBody>
      </p:sp>
      <p:sp>
        <p:nvSpPr>
          <p:cNvPr id="5" name="Tijdelijke aanduiding voor voettekst 4">
            <a:extLst>
              <a:ext uri="{FF2B5EF4-FFF2-40B4-BE49-F238E27FC236}">
                <a16:creationId xmlns:a16="http://schemas.microsoft.com/office/drawing/2014/main" id="{646AF12D-B88C-483D-B173-05EFFD7BE8B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2DA1ABB-BE1B-4709-B50D-3E5B79224EC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6DAD878-C487-40D6-8502-C0CE5BB89C4C}" type="slidenum">
              <a:rPr lang="nl-NL" smtClean="0"/>
              <a:t>‹nr.›</a:t>
            </a:fld>
            <a:endParaRPr lang="nl-NL"/>
          </a:p>
        </p:txBody>
      </p:sp>
    </p:spTree>
    <p:extLst>
      <p:ext uri="{BB962C8B-B14F-4D97-AF65-F5344CB8AC3E}">
        <p14:creationId xmlns:p14="http://schemas.microsoft.com/office/powerpoint/2010/main" val="166728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3365500" y="2308514"/>
            <a:ext cx="5778500" cy="1470025"/>
          </a:xfrm>
        </p:spPr>
        <p:txBody>
          <a:bodyPr>
            <a:normAutofit fontScale="90000"/>
          </a:bodyPr>
          <a:lstStyle/>
          <a:p>
            <a:pPr algn="l"/>
            <a:r>
              <a:rPr lang="nl-NL" sz="4000" dirty="0">
                <a:solidFill>
                  <a:schemeClr val="bg1"/>
                </a:solidFill>
              </a:rPr>
              <a:t>Eindevaluatie Kwaliteitsafspraken </a:t>
            </a:r>
            <a:br>
              <a:rPr lang="nl-NL" sz="4000" dirty="0">
                <a:solidFill>
                  <a:schemeClr val="bg1"/>
                </a:solidFill>
              </a:rPr>
            </a:br>
            <a:endParaRPr lang="nl-NL" sz="2200" dirty="0">
              <a:solidFill>
                <a:schemeClr val="bg1"/>
              </a:solidFill>
            </a:endParaRPr>
          </a:p>
        </p:txBody>
      </p:sp>
      <p:sp>
        <p:nvSpPr>
          <p:cNvPr id="5" name="Subtitel 2"/>
          <p:cNvSpPr>
            <a:spLocks noGrp="1"/>
          </p:cNvSpPr>
          <p:nvPr>
            <p:ph type="subTitle" idx="1"/>
          </p:nvPr>
        </p:nvSpPr>
        <p:spPr>
          <a:xfrm>
            <a:off x="3365500" y="4533900"/>
            <a:ext cx="5588000" cy="1752600"/>
          </a:xfrm>
        </p:spPr>
        <p:txBody>
          <a:bodyPr vert="horz" lIns="91440" tIns="45720" rIns="91440" bIns="45720" rtlCol="0" anchor="t">
            <a:normAutofit/>
          </a:bodyPr>
          <a:lstStyle/>
          <a:p>
            <a:pPr algn="l"/>
            <a:endParaRPr lang="nl-NL" sz="1800" dirty="0">
              <a:solidFill>
                <a:srgbClr val="FFFFFF"/>
              </a:solidFill>
            </a:endParaRPr>
          </a:p>
          <a:p>
            <a:pPr algn="l"/>
            <a:r>
              <a:rPr lang="nl-NL" sz="1800" dirty="0">
                <a:solidFill>
                  <a:srgbClr val="FFFFFF"/>
                </a:solidFill>
              </a:rPr>
              <a:t>NVAO NL</a:t>
            </a:r>
            <a:endParaRPr lang="nl-NL" sz="1800">
              <a:solidFill>
                <a:srgbClr val="FFFFFF"/>
              </a:solidFill>
              <a:ea typeface="Calibri"/>
              <a:cs typeface="Calibri"/>
            </a:endParaRPr>
          </a:p>
          <a:p>
            <a:pPr algn="l"/>
            <a:r>
              <a:rPr lang="nl-NL" sz="1800" dirty="0">
                <a:solidFill>
                  <a:srgbClr val="FFFFFF"/>
                </a:solidFill>
                <a:ea typeface="Calibri"/>
                <a:cs typeface="Calibri"/>
              </a:rPr>
              <a:t>Januari 2025</a:t>
            </a:r>
          </a:p>
          <a:p>
            <a:pPr algn="l"/>
            <a:endParaRPr lang="nl-NL" sz="1800" dirty="0">
              <a:solidFill>
                <a:srgbClr val="FFFFFF"/>
              </a:solidFill>
            </a:endParaRPr>
          </a:p>
        </p:txBody>
      </p:sp>
    </p:spTree>
    <p:extLst>
      <p:ext uri="{BB962C8B-B14F-4D97-AF65-F5344CB8AC3E}">
        <p14:creationId xmlns:p14="http://schemas.microsoft.com/office/powerpoint/2010/main" val="116473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06252" y="2663825"/>
            <a:ext cx="7336148" cy="1470025"/>
          </a:xfrm>
        </p:spPr>
        <p:txBody>
          <a:bodyPr>
            <a:normAutofit/>
          </a:bodyPr>
          <a:lstStyle/>
          <a:p>
            <a:pPr algn="l"/>
            <a:r>
              <a:rPr lang="nl-NL" sz="4000" dirty="0">
                <a:solidFill>
                  <a:schemeClr val="bg1"/>
                </a:solidFill>
              </a:rPr>
              <a:t>Waar wordt naar gekeken?</a:t>
            </a:r>
          </a:p>
        </p:txBody>
      </p:sp>
    </p:spTree>
    <p:extLst>
      <p:ext uri="{BB962C8B-B14F-4D97-AF65-F5344CB8AC3E}">
        <p14:creationId xmlns:p14="http://schemas.microsoft.com/office/powerpoint/2010/main" val="113543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968794" y="476138"/>
            <a:ext cx="7453223" cy="1143000"/>
          </a:xfrm>
        </p:spPr>
        <p:txBody>
          <a:bodyPr>
            <a:normAutofit/>
          </a:bodyPr>
          <a:lstStyle/>
          <a:p>
            <a:pPr algn="l"/>
            <a:r>
              <a:rPr lang="nl-NL" sz="3600" dirty="0">
                <a:solidFill>
                  <a:srgbClr val="EB5C5B"/>
                </a:solidFill>
              </a:rPr>
              <a:t>Ontvankelijkheid</a:t>
            </a:r>
          </a:p>
        </p:txBody>
      </p:sp>
      <p:sp>
        <p:nvSpPr>
          <p:cNvPr id="5" name="Tijdelijke aanduiding voor inhoud 2"/>
          <p:cNvSpPr>
            <a:spLocks noGrp="1"/>
          </p:cNvSpPr>
          <p:nvPr>
            <p:ph idx="1"/>
          </p:nvPr>
        </p:nvSpPr>
        <p:spPr>
          <a:xfrm>
            <a:off x="968794" y="1899631"/>
            <a:ext cx="7061200" cy="3500436"/>
          </a:xfrm>
        </p:spPr>
        <p:txBody>
          <a:bodyPr vert="horz" lIns="91440" tIns="45720" rIns="91440" bIns="45720" rtlCol="0" anchor="t">
            <a:noAutofit/>
          </a:bodyPr>
          <a:lstStyle/>
          <a:p>
            <a:pPr marL="0" indent="0" fontAlgn="base">
              <a:buNone/>
            </a:pPr>
            <a:r>
              <a:rPr lang="nl-NL" sz="1800" dirty="0">
                <a:solidFill>
                  <a:srgbClr val="000000"/>
                </a:solidFill>
                <a:ea typeface="Calibri"/>
                <a:cs typeface="Calibri"/>
              </a:rPr>
              <a:t>Het gaat om een integrale reflectie 2019-2024. </a:t>
            </a:r>
          </a:p>
          <a:p>
            <a:pPr marL="0" indent="0">
              <a:buNone/>
            </a:pPr>
            <a:r>
              <a:rPr lang="nl-NL" sz="1800" dirty="0">
                <a:solidFill>
                  <a:srgbClr val="000000"/>
                </a:solidFill>
                <a:ea typeface="Calibri"/>
                <a:cs typeface="Calibri"/>
              </a:rPr>
              <a:t>Wanneer deze is opgenomen in het jaarverslag 2024 geldt het volgende: </a:t>
            </a:r>
          </a:p>
          <a:p>
            <a:pPr>
              <a:buFont typeface="Calibri"/>
              <a:buChar char="-"/>
            </a:pPr>
            <a:r>
              <a:rPr lang="nl-NL" sz="1800" dirty="0">
                <a:solidFill>
                  <a:srgbClr val="000000"/>
                </a:solidFill>
                <a:ea typeface="Calibri"/>
                <a:cs typeface="Calibri"/>
              </a:rPr>
              <a:t>Voortgang van de Kwaliteitsafspraken is uitgewerkt in een specifiek hoofdstuk of paragraaf. Het gaat hier om een reflectie van de instelling zelf. Daarnaast bevat het een integrale reflectie van de centrale medezeggenschap over de jaren 2019-2024.</a:t>
            </a:r>
          </a:p>
          <a:p>
            <a:pPr>
              <a:buFont typeface="Calibri"/>
              <a:buChar char="-"/>
            </a:pPr>
            <a:r>
              <a:rPr lang="nl-NL" sz="1800" dirty="0">
                <a:solidFill>
                  <a:srgbClr val="000000"/>
                </a:solidFill>
                <a:ea typeface="Calibri"/>
                <a:cs typeface="Calibri"/>
              </a:rPr>
              <a:t>Het is niet de bedoeling dat er door het gehele jaarverslag gezocht moet worden naar de voortgang. </a:t>
            </a:r>
          </a:p>
          <a:p>
            <a:pPr marL="0" indent="0">
              <a:buNone/>
            </a:pPr>
            <a:r>
              <a:rPr lang="nl-NL" sz="1800" dirty="0">
                <a:solidFill>
                  <a:srgbClr val="000000"/>
                </a:solidFill>
                <a:ea typeface="Calibri"/>
                <a:cs typeface="Calibri"/>
              </a:rPr>
              <a:t>Wanneer deze wordt aangeleverd in een apart document geldt het volgende: </a:t>
            </a:r>
          </a:p>
          <a:p>
            <a:pPr>
              <a:buFont typeface="Calibri"/>
              <a:buChar char="-"/>
            </a:pPr>
            <a:r>
              <a:rPr lang="nl-NL" sz="1800" dirty="0">
                <a:solidFill>
                  <a:srgbClr val="000000"/>
                </a:solidFill>
                <a:ea typeface="Calibri"/>
                <a:cs typeface="Calibri"/>
              </a:rPr>
              <a:t>In het jaarverslag 2024 wordt verwezen naar dit document. </a:t>
            </a:r>
          </a:p>
          <a:p>
            <a:pPr>
              <a:buFont typeface="Calibri"/>
              <a:buChar char="-"/>
            </a:pPr>
            <a:r>
              <a:rPr lang="nl-NL" sz="1800" dirty="0">
                <a:solidFill>
                  <a:srgbClr val="000000"/>
                </a:solidFill>
                <a:ea typeface="Calibri"/>
                <a:cs typeface="Calibri"/>
              </a:rPr>
              <a:t>Verder gelden de hierboven genoemde punten ook. </a:t>
            </a:r>
          </a:p>
          <a:p>
            <a:pPr>
              <a:buFont typeface="Calibri"/>
              <a:buChar char="-"/>
            </a:pPr>
            <a:endParaRPr lang="nl-NL" sz="1800" dirty="0">
              <a:solidFill>
                <a:srgbClr val="000000"/>
              </a:solidFill>
            </a:endParaRPr>
          </a:p>
          <a:p>
            <a:pPr marL="0" indent="0">
              <a:buNone/>
            </a:pPr>
            <a:endParaRPr lang="nl-NL" sz="1800" b="0" i="0" dirty="0">
              <a:solidFill>
                <a:srgbClr val="000000"/>
              </a:solidFill>
              <a:effectLst/>
              <a:latin typeface="Calibri"/>
              <a:ea typeface="Calibri"/>
              <a:cs typeface="Calibri"/>
            </a:endParaRPr>
          </a:p>
          <a:p>
            <a:pPr fontAlgn="base">
              <a:buFont typeface="Calibri"/>
              <a:buChar char="-"/>
            </a:pPr>
            <a:endParaRPr lang="nl-NL" sz="1200" dirty="0">
              <a:latin typeface="Segoe UI" panose="020B0502040204020203" pitchFamily="34" charset="0"/>
              <a:cs typeface="Segoe UI" panose="020B0502040204020203" pitchFamily="34" charset="0"/>
            </a:endParaRPr>
          </a:p>
          <a:p>
            <a:pPr marL="0" indent="0">
              <a:buClr>
                <a:srgbClr val="EB5C5B"/>
              </a:buClr>
              <a:buNone/>
            </a:pPr>
            <a:endParaRPr lang="nl-NL" sz="2000" dirty="0">
              <a:ea typeface="Calibri"/>
              <a:cs typeface="Calibri"/>
            </a:endParaRPr>
          </a:p>
        </p:txBody>
      </p:sp>
    </p:spTree>
    <p:extLst>
      <p:ext uri="{BB962C8B-B14F-4D97-AF65-F5344CB8AC3E}">
        <p14:creationId xmlns:p14="http://schemas.microsoft.com/office/powerpoint/2010/main" val="376050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787401"/>
            <a:ext cx="8229600" cy="1143000"/>
          </a:xfrm>
        </p:spPr>
        <p:txBody>
          <a:bodyPr>
            <a:normAutofit/>
          </a:bodyPr>
          <a:lstStyle/>
          <a:p>
            <a:pPr algn="l"/>
            <a:r>
              <a:rPr lang="nl-NL" sz="3600" dirty="0">
                <a:solidFill>
                  <a:srgbClr val="EB5C5B"/>
                </a:solidFill>
              </a:rPr>
              <a:t>Criterium 1 protocol 2018</a:t>
            </a:r>
          </a:p>
        </p:txBody>
      </p:sp>
      <p:sp>
        <p:nvSpPr>
          <p:cNvPr id="5" name="Tijdelijke aanduiding voor inhoud 2"/>
          <p:cNvSpPr>
            <a:spLocks noGrp="1"/>
          </p:cNvSpPr>
          <p:nvPr>
            <p:ph idx="1"/>
          </p:nvPr>
        </p:nvSpPr>
        <p:spPr>
          <a:xfrm>
            <a:off x="1003300" y="1939027"/>
            <a:ext cx="7061200" cy="3974889"/>
          </a:xfrm>
        </p:spPr>
        <p:txBody>
          <a:bodyPr vert="horz" lIns="91440" tIns="45720" rIns="91440" bIns="45720" rtlCol="0" anchor="t">
            <a:noAutofit/>
          </a:bodyPr>
          <a:lstStyle/>
          <a:p>
            <a:pPr fontAlgn="base"/>
            <a:r>
              <a:rPr lang="nl-NL" sz="1800" b="0" dirty="0">
                <a:solidFill>
                  <a:srgbClr val="000000"/>
                </a:solidFill>
                <a:effectLst/>
                <a:ea typeface="+mn-lt"/>
                <a:cs typeface="+mn-lt"/>
              </a:rPr>
              <a:t>De instelling heeft haar voornemens</a:t>
            </a:r>
            <a:r>
              <a:rPr lang="nl-NL" sz="1800" dirty="0">
                <a:solidFill>
                  <a:srgbClr val="000000"/>
                </a:solidFill>
                <a:ea typeface="+mn-lt"/>
                <a:cs typeface="+mn-lt"/>
              </a:rPr>
              <a:t> voor de periode tot en met 2024 in voldoende mate gerealiseerd</a:t>
            </a:r>
            <a:r>
              <a:rPr lang="nl-NL" sz="1800" b="0" dirty="0">
                <a:solidFill>
                  <a:srgbClr val="000000"/>
                </a:solidFill>
                <a:effectLst/>
                <a:ea typeface="+mn-lt"/>
                <a:cs typeface="+mn-lt"/>
              </a:rPr>
              <a:t>, rekening houdend met de gepleegde inspanningen en de omgang met onvoorziene omstandigheden</a:t>
            </a:r>
            <a:r>
              <a:rPr lang="nl-NL" sz="1800" dirty="0">
                <a:solidFill>
                  <a:srgbClr val="000000"/>
                </a:solidFill>
                <a:ea typeface="+mn-lt"/>
                <a:cs typeface="+mn-lt"/>
              </a:rPr>
              <a:t>. </a:t>
            </a:r>
            <a:endParaRPr lang="nl-NL" dirty="0">
              <a:solidFill>
                <a:srgbClr val="000000"/>
              </a:solidFill>
              <a:ea typeface="+mn-lt"/>
              <a:cs typeface="+mn-lt"/>
            </a:endParaRPr>
          </a:p>
          <a:p>
            <a:pPr marL="0" indent="0">
              <a:buNone/>
            </a:pPr>
            <a:endParaRPr lang="nl-NL" sz="1800" dirty="0">
              <a:solidFill>
                <a:srgbClr val="000000"/>
              </a:solidFill>
              <a:ea typeface="+mn-lt"/>
              <a:cs typeface="+mn-lt"/>
            </a:endParaRPr>
          </a:p>
          <a:p>
            <a:pPr marL="0" indent="0">
              <a:buNone/>
            </a:pPr>
            <a:r>
              <a:rPr lang="nl-NL" sz="1800" i="0" dirty="0">
                <a:solidFill>
                  <a:srgbClr val="000000"/>
                </a:solidFill>
                <a:effectLst/>
                <a:ea typeface="+mn-lt"/>
                <a:cs typeface="+mn-lt"/>
              </a:rPr>
              <a:t>Uitwerking:</a:t>
            </a:r>
            <a:r>
              <a:rPr lang="nl-NL" sz="1800" b="0" i="0" dirty="0">
                <a:solidFill>
                  <a:srgbClr val="000000"/>
                </a:solidFill>
                <a:effectLst/>
                <a:ea typeface="+mn-lt"/>
                <a:cs typeface="+mn-lt"/>
              </a:rPr>
              <a:t> </a:t>
            </a:r>
            <a:r>
              <a:rPr lang="nl-NL" sz="1800" dirty="0">
                <a:solidFill>
                  <a:srgbClr val="000000"/>
                </a:solidFill>
                <a:ea typeface="+mn-lt"/>
                <a:cs typeface="+mn-lt"/>
              </a:rPr>
              <a:t> </a:t>
            </a:r>
            <a:r>
              <a:rPr lang="nl-NL" sz="1800" b="0" i="0" dirty="0">
                <a:solidFill>
                  <a:srgbClr val="000000"/>
                </a:solidFill>
                <a:effectLst/>
                <a:ea typeface="+mn-lt"/>
                <a:cs typeface="+mn-lt"/>
              </a:rPr>
              <a:t>De beoordeling richt zich op de </a:t>
            </a:r>
            <a:r>
              <a:rPr lang="nl-NL" sz="1800" b="1" i="0" dirty="0">
                <a:solidFill>
                  <a:srgbClr val="000000"/>
                </a:solidFill>
                <a:effectLst/>
                <a:ea typeface="+mn-lt"/>
                <a:cs typeface="+mn-lt"/>
              </a:rPr>
              <a:t>verwezenlijking </a:t>
            </a:r>
            <a:r>
              <a:rPr lang="nl-NL" sz="1800" b="0" i="0" dirty="0">
                <a:solidFill>
                  <a:srgbClr val="000000"/>
                </a:solidFill>
                <a:effectLst/>
                <a:ea typeface="+mn-lt"/>
                <a:cs typeface="+mn-lt"/>
              </a:rPr>
              <a:t>van de afgesproken voornemens.</a:t>
            </a:r>
            <a:r>
              <a:rPr lang="nl-NL" sz="1800" dirty="0">
                <a:solidFill>
                  <a:srgbClr val="000000"/>
                </a:solidFill>
                <a:ea typeface="+mn-lt"/>
                <a:cs typeface="+mn-lt"/>
              </a:rPr>
              <a:t> Het panel neemt</a:t>
            </a:r>
            <a:r>
              <a:rPr lang="nl-NL" sz="1800" b="0" i="0" dirty="0">
                <a:solidFill>
                  <a:srgbClr val="000000"/>
                </a:solidFill>
                <a:effectLst/>
                <a:ea typeface="+mn-lt"/>
                <a:cs typeface="+mn-lt"/>
              </a:rPr>
              <a:t> in de beoordeling </a:t>
            </a:r>
            <a:r>
              <a:rPr lang="nl-NL" sz="1800" dirty="0">
                <a:solidFill>
                  <a:srgbClr val="000000"/>
                </a:solidFill>
                <a:ea typeface="+mn-lt"/>
                <a:cs typeface="+mn-lt"/>
              </a:rPr>
              <a:t>de eventuele </a:t>
            </a:r>
            <a:r>
              <a:rPr lang="nl-NL" sz="1800" b="0" i="0" dirty="0">
                <a:solidFill>
                  <a:srgbClr val="000000"/>
                </a:solidFill>
                <a:effectLst/>
                <a:ea typeface="+mn-lt"/>
                <a:cs typeface="+mn-lt"/>
              </a:rPr>
              <a:t>omgang met </a:t>
            </a:r>
            <a:r>
              <a:rPr lang="nl-NL" sz="1800" i="0" dirty="0">
                <a:solidFill>
                  <a:srgbClr val="000000"/>
                </a:solidFill>
                <a:effectLst/>
                <a:ea typeface="+mn-lt"/>
                <a:cs typeface="+mn-lt"/>
              </a:rPr>
              <a:t>onvoorziene </a:t>
            </a:r>
            <a:r>
              <a:rPr lang="nl-NL" sz="1800" dirty="0">
                <a:solidFill>
                  <a:srgbClr val="000000"/>
                </a:solidFill>
                <a:ea typeface="+mn-lt"/>
                <a:cs typeface="+mn-lt"/>
              </a:rPr>
              <a:t>omstandigheden mee</a:t>
            </a:r>
            <a:r>
              <a:rPr lang="nl-NL" sz="1800" b="0" i="0" dirty="0">
                <a:solidFill>
                  <a:srgbClr val="000000"/>
                </a:solidFill>
                <a:effectLst/>
                <a:ea typeface="+mn-lt"/>
                <a:cs typeface="+mn-lt"/>
              </a:rPr>
              <a:t>. Eveneens weegt </a:t>
            </a:r>
            <a:r>
              <a:rPr lang="nl-NL" sz="1800" dirty="0">
                <a:solidFill>
                  <a:srgbClr val="000000"/>
                </a:solidFill>
                <a:ea typeface="+mn-lt"/>
                <a:cs typeface="+mn-lt"/>
              </a:rPr>
              <a:t>het panel de </a:t>
            </a:r>
            <a:r>
              <a:rPr lang="nl-NL" sz="1800" b="1" dirty="0">
                <a:solidFill>
                  <a:srgbClr val="000000"/>
                </a:solidFill>
                <a:ea typeface="+mn-lt"/>
                <a:cs typeface="+mn-lt"/>
              </a:rPr>
              <a:t>maatregelen </a:t>
            </a:r>
            <a:r>
              <a:rPr lang="nl-NL" sz="1800" b="0" i="0" dirty="0">
                <a:solidFill>
                  <a:srgbClr val="000000"/>
                </a:solidFill>
                <a:effectLst/>
                <a:ea typeface="+mn-lt"/>
                <a:cs typeface="+mn-lt"/>
              </a:rPr>
              <a:t>die zijn genomen om het plan te </a:t>
            </a:r>
            <a:r>
              <a:rPr lang="nl-NL" sz="1800" i="0" dirty="0">
                <a:solidFill>
                  <a:srgbClr val="000000"/>
                </a:solidFill>
                <a:effectLst/>
                <a:ea typeface="+mn-lt"/>
                <a:cs typeface="+mn-lt"/>
              </a:rPr>
              <a:t>versterken</a:t>
            </a:r>
            <a:r>
              <a:rPr lang="nl-NL" sz="1800" b="0" i="0" dirty="0">
                <a:solidFill>
                  <a:srgbClr val="000000"/>
                </a:solidFill>
                <a:effectLst/>
                <a:ea typeface="+mn-lt"/>
                <a:cs typeface="+mn-lt"/>
              </a:rPr>
              <a:t>, te </a:t>
            </a:r>
            <a:r>
              <a:rPr lang="nl-NL" sz="1800" i="0" dirty="0">
                <a:solidFill>
                  <a:srgbClr val="000000"/>
                </a:solidFill>
                <a:effectLst/>
                <a:ea typeface="+mn-lt"/>
                <a:cs typeface="+mn-lt"/>
              </a:rPr>
              <a:t>verbeteren</a:t>
            </a:r>
            <a:r>
              <a:rPr lang="nl-NL" sz="1800" b="0" i="0" dirty="0">
                <a:solidFill>
                  <a:srgbClr val="000000"/>
                </a:solidFill>
                <a:effectLst/>
                <a:ea typeface="+mn-lt"/>
                <a:cs typeface="+mn-lt"/>
              </a:rPr>
              <a:t> of </a:t>
            </a:r>
            <a:r>
              <a:rPr lang="nl-NL" sz="1800" i="0" dirty="0">
                <a:solidFill>
                  <a:srgbClr val="000000"/>
                </a:solidFill>
                <a:effectLst/>
                <a:ea typeface="+mn-lt"/>
                <a:cs typeface="+mn-lt"/>
              </a:rPr>
              <a:t>bij te stellen</a:t>
            </a:r>
            <a:r>
              <a:rPr lang="nl-NL" sz="1800" dirty="0">
                <a:solidFill>
                  <a:srgbClr val="000000"/>
                </a:solidFill>
                <a:ea typeface="+mn-lt"/>
                <a:cs typeface="+mn-lt"/>
              </a:rPr>
              <a:t>, in aansluiting op de verwachtingen van studenten, docenten en andere belanghebbenden</a:t>
            </a:r>
            <a:r>
              <a:rPr lang="nl-NL" sz="1800" b="0" i="0" dirty="0">
                <a:solidFill>
                  <a:srgbClr val="000000"/>
                </a:solidFill>
                <a:effectLst/>
                <a:ea typeface="+mn-lt"/>
                <a:cs typeface="+mn-lt"/>
              </a:rPr>
              <a:t>.</a:t>
            </a:r>
            <a:r>
              <a:rPr lang="nl-NL" sz="1800" dirty="0">
                <a:solidFill>
                  <a:srgbClr val="000000"/>
                </a:solidFill>
                <a:ea typeface="+mn-lt"/>
                <a:cs typeface="+mn-lt"/>
              </a:rPr>
              <a:t> </a:t>
            </a:r>
            <a:r>
              <a:rPr lang="nl-NL" sz="1800" b="0" i="0" dirty="0">
                <a:solidFill>
                  <a:srgbClr val="000000"/>
                </a:solidFill>
                <a:effectLst/>
                <a:ea typeface="+mn-lt"/>
                <a:cs typeface="+mn-lt"/>
              </a:rPr>
              <a:t>De </a:t>
            </a:r>
            <a:r>
              <a:rPr lang="nl-NL" sz="1800" b="1" i="0" dirty="0">
                <a:solidFill>
                  <a:srgbClr val="000000"/>
                </a:solidFill>
                <a:effectLst/>
                <a:ea typeface="+mn-lt"/>
                <a:cs typeface="+mn-lt"/>
              </a:rPr>
              <a:t>reflectie van de</a:t>
            </a:r>
            <a:r>
              <a:rPr lang="nl-NL" sz="1800" b="1" dirty="0">
                <a:solidFill>
                  <a:srgbClr val="000000"/>
                </a:solidFill>
                <a:ea typeface="+mn-lt"/>
                <a:cs typeface="+mn-lt"/>
              </a:rPr>
              <a:t> medezeggenschap</a:t>
            </a:r>
            <a:r>
              <a:rPr lang="nl-NL" sz="1800" dirty="0">
                <a:solidFill>
                  <a:srgbClr val="000000"/>
                </a:solidFill>
                <a:ea typeface="+mn-lt"/>
                <a:cs typeface="+mn-lt"/>
              </a:rPr>
              <a:t> </a:t>
            </a:r>
            <a:r>
              <a:rPr lang="nl-NL" sz="1800" b="0" i="0" dirty="0">
                <a:solidFill>
                  <a:srgbClr val="000000"/>
                </a:solidFill>
                <a:effectLst/>
                <a:ea typeface="+mn-lt"/>
                <a:cs typeface="+mn-lt"/>
              </a:rPr>
              <a:t>op de verwezenlijking neemt </a:t>
            </a:r>
            <a:r>
              <a:rPr lang="nl-NL" sz="1800" dirty="0">
                <a:solidFill>
                  <a:srgbClr val="000000"/>
                </a:solidFill>
                <a:ea typeface="+mn-lt"/>
                <a:cs typeface="+mn-lt"/>
              </a:rPr>
              <a:t>het panel mee </a:t>
            </a:r>
            <a:r>
              <a:rPr lang="nl-NL" sz="1800" b="0" i="0" dirty="0">
                <a:solidFill>
                  <a:srgbClr val="000000"/>
                </a:solidFill>
                <a:effectLst/>
                <a:ea typeface="+mn-lt"/>
                <a:cs typeface="+mn-lt"/>
              </a:rPr>
              <a:t>in de vaststelling of aan dit criterium is voldaan</a:t>
            </a:r>
            <a:r>
              <a:rPr lang="nl-NL" sz="1800" dirty="0">
                <a:solidFill>
                  <a:srgbClr val="000000"/>
                </a:solidFill>
                <a:ea typeface="+mn-lt"/>
                <a:cs typeface="+mn-lt"/>
              </a:rPr>
              <a:t>. </a:t>
            </a:r>
            <a:r>
              <a:rPr lang="nl-NL" sz="1800" b="0" i="0" dirty="0">
                <a:solidFill>
                  <a:srgbClr val="000000"/>
                </a:solidFill>
                <a:effectLst/>
              </a:rPr>
              <a:t> </a:t>
            </a:r>
            <a:endParaRPr lang="nl-NL">
              <a:ea typeface="Calibri"/>
              <a:cs typeface="Calibri"/>
            </a:endParaRPr>
          </a:p>
          <a:p>
            <a:pPr marL="0" indent="0">
              <a:buClr>
                <a:srgbClr val="EB5C5B"/>
              </a:buClr>
              <a:buNone/>
            </a:pPr>
            <a:endParaRPr lang="nl-NL" sz="2000" dirty="0"/>
          </a:p>
        </p:txBody>
      </p:sp>
    </p:spTree>
    <p:extLst>
      <p:ext uri="{BB962C8B-B14F-4D97-AF65-F5344CB8AC3E}">
        <p14:creationId xmlns:p14="http://schemas.microsoft.com/office/powerpoint/2010/main" val="2027410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372621"/>
            <a:ext cx="8229600" cy="1143000"/>
          </a:xfrm>
        </p:spPr>
        <p:txBody>
          <a:bodyPr>
            <a:normAutofit/>
          </a:bodyPr>
          <a:lstStyle/>
          <a:p>
            <a:pPr algn="l" fontAlgn="base"/>
            <a:r>
              <a:rPr lang="nl-NL" sz="3600" dirty="0">
                <a:solidFill>
                  <a:srgbClr val="EB5C5B"/>
                </a:solidFill>
              </a:rPr>
              <a:t>Aandachtspunten </a:t>
            </a:r>
          </a:p>
        </p:txBody>
      </p:sp>
      <p:sp>
        <p:nvSpPr>
          <p:cNvPr id="5" name="Tijdelijke aanduiding voor inhoud 2"/>
          <p:cNvSpPr>
            <a:spLocks noGrp="1"/>
          </p:cNvSpPr>
          <p:nvPr>
            <p:ph idx="1"/>
          </p:nvPr>
        </p:nvSpPr>
        <p:spPr>
          <a:xfrm>
            <a:off x="1003300" y="1588313"/>
            <a:ext cx="7061200" cy="3837127"/>
          </a:xfrm>
        </p:spPr>
        <p:txBody>
          <a:bodyPr vert="horz" lIns="91440" tIns="45720" rIns="91440" bIns="45720" rtlCol="0" anchor="t">
            <a:noAutofit/>
          </a:bodyPr>
          <a:lstStyle/>
          <a:p>
            <a:pPr marL="0" indent="0" fontAlgn="base">
              <a:buNone/>
            </a:pPr>
            <a:endParaRPr lang="nl-NL" sz="1800" dirty="0">
              <a:solidFill>
                <a:srgbClr val="000000"/>
              </a:solidFill>
              <a:ea typeface="Calibri"/>
              <a:cs typeface="Calibri"/>
            </a:endParaRPr>
          </a:p>
          <a:p>
            <a:pPr marL="285750" indent="-285750"/>
            <a:r>
              <a:rPr lang="nl-NL" sz="1800" dirty="0">
                <a:solidFill>
                  <a:srgbClr val="000000"/>
                </a:solidFill>
              </a:rPr>
              <a:t>Er</a:t>
            </a:r>
            <a:r>
              <a:rPr lang="nl-NL" sz="1800" b="0" dirty="0">
                <a:solidFill>
                  <a:srgbClr val="000000"/>
                </a:solidFill>
                <a:effectLst/>
              </a:rPr>
              <a:t> </a:t>
            </a:r>
            <a:r>
              <a:rPr lang="nl-NL" sz="1800" dirty="0">
                <a:solidFill>
                  <a:srgbClr val="000000"/>
                </a:solidFill>
              </a:rPr>
              <a:t>wordt </a:t>
            </a:r>
            <a:r>
              <a:rPr lang="nl-NL" sz="1800" b="0" dirty="0">
                <a:solidFill>
                  <a:srgbClr val="000000"/>
                </a:solidFill>
                <a:effectLst/>
              </a:rPr>
              <a:t>een </a:t>
            </a:r>
            <a:r>
              <a:rPr lang="nl-NL" sz="1800" b="1" dirty="0">
                <a:solidFill>
                  <a:srgbClr val="000000"/>
                </a:solidFill>
                <a:effectLst/>
              </a:rPr>
              <a:t>inhoudelijke verantwoording</a:t>
            </a:r>
            <a:r>
              <a:rPr lang="nl-NL" sz="1800" b="0" dirty="0">
                <a:solidFill>
                  <a:srgbClr val="000000"/>
                </a:solidFill>
                <a:effectLst/>
              </a:rPr>
              <a:t> </a:t>
            </a:r>
            <a:r>
              <a:rPr lang="nl-NL" sz="1800" dirty="0">
                <a:solidFill>
                  <a:srgbClr val="000000"/>
                </a:solidFill>
              </a:rPr>
              <a:t>gegeven</a:t>
            </a:r>
            <a:r>
              <a:rPr lang="nl-NL" sz="1800" b="0" dirty="0">
                <a:solidFill>
                  <a:srgbClr val="000000"/>
                </a:solidFill>
                <a:effectLst/>
              </a:rPr>
              <a:t> waarin duidelijk is wat de </a:t>
            </a:r>
            <a:r>
              <a:rPr lang="nl-NL" sz="1800" b="1" dirty="0">
                <a:solidFill>
                  <a:srgbClr val="000000"/>
                </a:solidFill>
                <a:effectLst/>
              </a:rPr>
              <a:t>voornemens</a:t>
            </a:r>
            <a:r>
              <a:rPr lang="nl-NL" sz="1800" b="0" dirty="0">
                <a:solidFill>
                  <a:srgbClr val="000000"/>
                </a:solidFill>
                <a:effectLst/>
              </a:rPr>
              <a:t> zijn, welke </a:t>
            </a:r>
            <a:r>
              <a:rPr lang="nl-NL" sz="1800" b="1" dirty="0">
                <a:solidFill>
                  <a:srgbClr val="000000"/>
                </a:solidFill>
                <a:effectLst/>
              </a:rPr>
              <a:t>voortgang</a:t>
            </a:r>
            <a:r>
              <a:rPr lang="nl-NL" sz="1800" b="0" dirty="0">
                <a:solidFill>
                  <a:srgbClr val="000000"/>
                </a:solidFill>
                <a:effectLst/>
              </a:rPr>
              <a:t> is geboekt en waar men staat t.o.v. de </a:t>
            </a:r>
            <a:r>
              <a:rPr lang="nl-NL" sz="1800" b="1" dirty="0">
                <a:solidFill>
                  <a:srgbClr val="000000"/>
                </a:solidFill>
                <a:effectLst/>
              </a:rPr>
              <a:t>te realiseren maatregelen</a:t>
            </a:r>
            <a:r>
              <a:rPr lang="nl-NL" sz="1800" b="0" dirty="0">
                <a:solidFill>
                  <a:srgbClr val="000000"/>
                </a:solidFill>
                <a:effectLst/>
              </a:rPr>
              <a:t>. </a:t>
            </a:r>
            <a:endParaRPr lang="nl-NL" dirty="0">
              <a:solidFill>
                <a:srgbClr val="000000"/>
              </a:solidFill>
              <a:ea typeface="Calibri"/>
              <a:cs typeface="Calibri"/>
            </a:endParaRPr>
          </a:p>
          <a:p>
            <a:pPr marL="285750" indent="-285750"/>
            <a:r>
              <a:rPr lang="nl-NL" sz="1800" b="0" dirty="0">
                <a:solidFill>
                  <a:srgbClr val="000000"/>
                </a:solidFill>
                <a:effectLst/>
              </a:rPr>
              <a:t>Daarnaast wordt duidelijk gemaakt welke </a:t>
            </a:r>
            <a:r>
              <a:rPr lang="nl-NL" sz="1800" b="1" dirty="0">
                <a:solidFill>
                  <a:srgbClr val="000000"/>
                </a:solidFill>
                <a:effectLst/>
              </a:rPr>
              <a:t>veranderingen of aanpassingen</a:t>
            </a:r>
            <a:r>
              <a:rPr lang="nl-NL" sz="1800" b="0" dirty="0">
                <a:solidFill>
                  <a:srgbClr val="000000"/>
                </a:solidFill>
                <a:effectLst/>
              </a:rPr>
              <a:t> in de maatregelen zijn doorgevoerd en wat daarvan de consequenties zijn op het gebied van </a:t>
            </a:r>
            <a:r>
              <a:rPr lang="nl-NL" sz="1800" b="1" dirty="0">
                <a:solidFill>
                  <a:srgbClr val="000000"/>
                </a:solidFill>
                <a:effectLst/>
              </a:rPr>
              <a:t>tijd en inhoud</a:t>
            </a:r>
            <a:r>
              <a:rPr lang="nl-NL" sz="1800" b="0" dirty="0">
                <a:solidFill>
                  <a:srgbClr val="000000"/>
                </a:solidFill>
                <a:effectLst/>
              </a:rPr>
              <a:t>.</a:t>
            </a:r>
            <a:r>
              <a:rPr lang="nl-NL" sz="1800" dirty="0">
                <a:solidFill>
                  <a:srgbClr val="000000"/>
                </a:solidFill>
              </a:rPr>
              <a:t> </a:t>
            </a:r>
            <a:endParaRPr lang="nl-NL" dirty="0">
              <a:solidFill>
                <a:srgbClr val="000000"/>
              </a:solidFill>
              <a:ea typeface="Calibri"/>
              <a:cs typeface="Calibri"/>
            </a:endParaRPr>
          </a:p>
          <a:p>
            <a:pPr marL="285750" indent="-285750" algn="l"/>
            <a:r>
              <a:rPr lang="nl-NL" sz="1800" dirty="0">
                <a:solidFill>
                  <a:srgbClr val="000000"/>
                </a:solidFill>
              </a:rPr>
              <a:t>Bij</a:t>
            </a:r>
            <a:r>
              <a:rPr lang="nl-NL" sz="1800" b="0" dirty="0">
                <a:solidFill>
                  <a:srgbClr val="000000"/>
                </a:solidFill>
                <a:effectLst/>
              </a:rPr>
              <a:t> de verantwoording is er, indien van toepassing, onderscheid gemaakt tussen </a:t>
            </a:r>
            <a:r>
              <a:rPr lang="nl-NL" sz="1800" b="1" dirty="0">
                <a:solidFill>
                  <a:srgbClr val="000000"/>
                </a:solidFill>
                <a:effectLst/>
              </a:rPr>
              <a:t>centraal en decentraal</a:t>
            </a:r>
            <a:r>
              <a:rPr lang="nl-NL" sz="1800" b="0" dirty="0">
                <a:solidFill>
                  <a:srgbClr val="000000"/>
                </a:solidFill>
                <a:effectLst/>
              </a:rPr>
              <a:t> niveau.</a:t>
            </a:r>
            <a:r>
              <a:rPr lang="nl-NL" sz="1800" b="0" i="1" dirty="0">
                <a:solidFill>
                  <a:srgbClr val="000000"/>
                </a:solidFill>
                <a:effectLst/>
              </a:rPr>
              <a:t> </a:t>
            </a:r>
            <a:r>
              <a:rPr lang="nl-NL" sz="1800" b="0" i="0" dirty="0">
                <a:solidFill>
                  <a:srgbClr val="000000"/>
                </a:solidFill>
                <a:effectLst/>
              </a:rPr>
              <a:t> </a:t>
            </a:r>
            <a:endParaRPr lang="nl-NL" dirty="0">
              <a:ea typeface="Calibri"/>
              <a:cs typeface="Calibri"/>
            </a:endParaRPr>
          </a:p>
          <a:p>
            <a:pPr marL="0" indent="0" algn="l" rtl="0" fontAlgn="base">
              <a:buNone/>
            </a:pPr>
            <a:endParaRPr lang="nl-NL" sz="1200" b="0" i="0" dirty="0">
              <a:solidFill>
                <a:srgbClr val="000000"/>
              </a:solidFill>
              <a:effectLst/>
            </a:endParaRPr>
          </a:p>
          <a:p>
            <a:pPr algn="l" rtl="0" fontAlgn="base"/>
            <a:endParaRPr lang="nl-NL" sz="1200" b="0" i="0" dirty="0">
              <a:solidFill>
                <a:srgbClr val="000000"/>
              </a:solidFill>
              <a:effectLst/>
              <a:latin typeface="Segoe UI" panose="020B0502040204020203" pitchFamily="34" charset="0"/>
            </a:endParaRPr>
          </a:p>
          <a:p>
            <a:pPr marL="0" indent="0">
              <a:buClr>
                <a:srgbClr val="EB5C5B"/>
              </a:buClr>
              <a:buNone/>
            </a:pPr>
            <a:endParaRPr lang="nl-NL" sz="2000" dirty="0"/>
          </a:p>
        </p:txBody>
      </p:sp>
    </p:spTree>
    <p:extLst>
      <p:ext uri="{BB962C8B-B14F-4D97-AF65-F5344CB8AC3E}">
        <p14:creationId xmlns:p14="http://schemas.microsoft.com/office/powerpoint/2010/main" val="3382124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369005"/>
            <a:ext cx="8229600" cy="1143000"/>
          </a:xfrm>
        </p:spPr>
        <p:txBody>
          <a:bodyPr>
            <a:normAutofit/>
          </a:bodyPr>
          <a:lstStyle/>
          <a:p>
            <a:pPr algn="l" fontAlgn="base"/>
            <a:r>
              <a:rPr lang="nl-NL" sz="3600" dirty="0">
                <a:solidFill>
                  <a:srgbClr val="EB5C5B"/>
                </a:solidFill>
              </a:rPr>
              <a:t>Aandachtspunten </a:t>
            </a:r>
          </a:p>
        </p:txBody>
      </p:sp>
      <p:sp>
        <p:nvSpPr>
          <p:cNvPr id="5" name="Tijdelijke aanduiding voor inhoud 2"/>
          <p:cNvSpPr>
            <a:spLocks noGrp="1"/>
          </p:cNvSpPr>
          <p:nvPr>
            <p:ph idx="1"/>
          </p:nvPr>
        </p:nvSpPr>
        <p:spPr>
          <a:xfrm>
            <a:off x="1003300" y="1702063"/>
            <a:ext cx="7061200" cy="3925739"/>
          </a:xfrm>
        </p:spPr>
        <p:txBody>
          <a:bodyPr vert="horz" lIns="91440" tIns="45720" rIns="91440" bIns="45720" rtlCol="0" anchor="t">
            <a:noAutofit/>
          </a:bodyPr>
          <a:lstStyle/>
          <a:p>
            <a:pPr marL="285750" indent="-285750" fontAlgn="base"/>
            <a:r>
              <a:rPr lang="nl-NL" sz="1800" dirty="0">
                <a:solidFill>
                  <a:srgbClr val="000000"/>
                </a:solidFill>
              </a:rPr>
              <a:t>In de</a:t>
            </a:r>
            <a:r>
              <a:rPr lang="nl-NL" sz="1800" b="0" dirty="0">
                <a:solidFill>
                  <a:srgbClr val="000000"/>
                </a:solidFill>
                <a:effectLst/>
              </a:rPr>
              <a:t> </a:t>
            </a:r>
            <a:r>
              <a:rPr lang="nl-NL" sz="1800" dirty="0">
                <a:solidFill>
                  <a:srgbClr val="000000"/>
                </a:solidFill>
              </a:rPr>
              <a:t>integrale reflectie </a:t>
            </a:r>
            <a:r>
              <a:rPr lang="nl-NL" sz="1800" b="0" dirty="0">
                <a:solidFill>
                  <a:srgbClr val="000000"/>
                </a:solidFill>
                <a:effectLst/>
              </a:rPr>
              <a:t>is duidelijk gemaakt </a:t>
            </a:r>
            <a:r>
              <a:rPr lang="nl-NL" sz="1800" dirty="0">
                <a:solidFill>
                  <a:srgbClr val="000000"/>
                </a:solidFill>
              </a:rPr>
              <a:t>wat de eventuele </a:t>
            </a:r>
            <a:r>
              <a:rPr lang="nl-NL" sz="1800" b="1" dirty="0">
                <a:solidFill>
                  <a:srgbClr val="000000"/>
                </a:solidFill>
              </a:rPr>
              <a:t>aanpassingen</a:t>
            </a:r>
            <a:r>
              <a:rPr lang="nl-NL" sz="1800" b="1" dirty="0">
                <a:solidFill>
                  <a:srgbClr val="000000"/>
                </a:solidFill>
                <a:effectLst/>
              </a:rPr>
              <a:t>/veranderinge</a:t>
            </a:r>
            <a:r>
              <a:rPr lang="nl-NL" sz="1800" b="1" dirty="0">
                <a:solidFill>
                  <a:srgbClr val="000000"/>
                </a:solidFill>
              </a:rPr>
              <a:t>n </a:t>
            </a:r>
            <a:r>
              <a:rPr lang="nl-NL" sz="1800" b="0" dirty="0">
                <a:solidFill>
                  <a:srgbClr val="000000"/>
                </a:solidFill>
                <a:effectLst/>
              </a:rPr>
              <a:t>betekenen voor de </a:t>
            </a:r>
            <a:r>
              <a:rPr lang="nl-NL" sz="1800" b="1" dirty="0">
                <a:solidFill>
                  <a:srgbClr val="000000"/>
                </a:solidFill>
                <a:effectLst/>
              </a:rPr>
              <a:t>uitgaven</a:t>
            </a:r>
            <a:r>
              <a:rPr lang="nl-NL" sz="1800" b="0" dirty="0">
                <a:solidFill>
                  <a:srgbClr val="000000"/>
                </a:solidFill>
                <a:effectLst/>
              </a:rPr>
              <a:t> van de Kwaliteitsgelden. </a:t>
            </a:r>
            <a:endParaRPr lang="nl-NL" sz="1800" dirty="0">
              <a:solidFill>
                <a:srgbClr val="000000"/>
              </a:solidFill>
              <a:ea typeface="Calibri"/>
              <a:cs typeface="Calibri"/>
            </a:endParaRPr>
          </a:p>
          <a:p>
            <a:pPr marL="285750" indent="-285750"/>
            <a:r>
              <a:rPr lang="nl-NL" sz="1800" b="0" dirty="0">
                <a:solidFill>
                  <a:srgbClr val="000000"/>
                </a:solidFill>
                <a:effectLst/>
              </a:rPr>
              <a:t>Ook wordt er duidelijk gemaakt hoe de Kwaliteitsgelden verdeeld zijn over de </a:t>
            </a:r>
            <a:r>
              <a:rPr lang="nl-NL" sz="1800" b="1" dirty="0">
                <a:solidFill>
                  <a:srgbClr val="000000"/>
                </a:solidFill>
                <a:effectLst/>
              </a:rPr>
              <a:t>gehele periode (2019 t/m 2024).</a:t>
            </a:r>
            <a:r>
              <a:rPr lang="nl-NL" sz="1800" dirty="0">
                <a:solidFill>
                  <a:srgbClr val="000000"/>
                </a:solidFill>
              </a:rPr>
              <a:t> </a:t>
            </a:r>
            <a:endParaRPr lang="nl-NL" sz="1800" dirty="0">
              <a:solidFill>
                <a:srgbClr val="000000"/>
              </a:solidFill>
              <a:ea typeface="Calibri"/>
              <a:cs typeface="Calibri"/>
            </a:endParaRPr>
          </a:p>
          <a:p>
            <a:pPr marL="285750" indent="-285750"/>
            <a:r>
              <a:rPr lang="nl-NL" sz="1800" dirty="0">
                <a:solidFill>
                  <a:srgbClr val="000000"/>
                </a:solidFill>
              </a:rPr>
              <a:t>Hierbij</a:t>
            </a:r>
            <a:r>
              <a:rPr lang="nl-NL" sz="1800" b="0" dirty="0">
                <a:solidFill>
                  <a:srgbClr val="000000"/>
                </a:solidFill>
                <a:effectLst/>
              </a:rPr>
              <a:t> wordt er onderscheid gemaakt tussen al uitgegeven Kwaliteitsgelden (</a:t>
            </a:r>
            <a:r>
              <a:rPr lang="nl-NL" sz="1800" b="1" dirty="0">
                <a:solidFill>
                  <a:srgbClr val="000000"/>
                </a:solidFill>
                <a:effectLst/>
              </a:rPr>
              <a:t>verleden</a:t>
            </a:r>
            <a:r>
              <a:rPr lang="nl-NL" sz="1800" b="0" dirty="0">
                <a:solidFill>
                  <a:srgbClr val="000000"/>
                </a:solidFill>
                <a:effectLst/>
              </a:rPr>
              <a:t>) en nog uit te geven Kwaliteitsgelden (</a:t>
            </a:r>
            <a:r>
              <a:rPr lang="nl-NL" sz="1800" b="1" dirty="0">
                <a:solidFill>
                  <a:srgbClr val="000000"/>
                </a:solidFill>
                <a:effectLst/>
              </a:rPr>
              <a:t>toekomst</a:t>
            </a:r>
            <a:r>
              <a:rPr lang="nl-NL" sz="1800" b="0" dirty="0">
                <a:solidFill>
                  <a:srgbClr val="000000"/>
                </a:solidFill>
                <a:effectLst/>
              </a:rPr>
              <a:t>). </a:t>
            </a:r>
            <a:endParaRPr lang="nl-NL" sz="1800">
              <a:solidFill>
                <a:srgbClr val="000000"/>
              </a:solidFill>
              <a:ea typeface="Calibri"/>
              <a:cs typeface="Calibri"/>
            </a:endParaRPr>
          </a:p>
          <a:p>
            <a:pPr marL="285750" indent="-285750"/>
            <a:endParaRPr lang="nl-NL" sz="1800" b="0" dirty="0">
              <a:solidFill>
                <a:srgbClr val="000000"/>
              </a:solidFill>
              <a:effectLst/>
              <a:highlight>
                <a:srgbClr val="FFFF00"/>
              </a:highlight>
              <a:ea typeface="Calibri"/>
              <a:cs typeface="Calibri"/>
            </a:endParaRPr>
          </a:p>
          <a:p>
            <a:pPr marL="0" indent="0" algn="l" rtl="0" fontAlgn="base">
              <a:buNone/>
            </a:pPr>
            <a:r>
              <a:rPr lang="nl-NL" sz="1800" b="0" i="0" dirty="0">
                <a:solidFill>
                  <a:srgbClr val="000000"/>
                </a:solidFill>
                <a:effectLst/>
              </a:rPr>
              <a:t>  </a:t>
            </a:r>
            <a:endParaRPr lang="nl-NL" sz="1100" b="0" i="0">
              <a:solidFill>
                <a:srgbClr val="000000"/>
              </a:solidFill>
              <a:effectLst/>
              <a:ea typeface="Calibri"/>
              <a:cs typeface="Calibri"/>
            </a:endParaRPr>
          </a:p>
          <a:p>
            <a:pPr marL="0" indent="0" algn="l" rtl="0" fontAlgn="base">
              <a:buNone/>
            </a:pPr>
            <a:endParaRPr lang="nl-NL" sz="1200" b="0" i="0" dirty="0">
              <a:solidFill>
                <a:srgbClr val="000000"/>
              </a:solidFill>
              <a:effectLst/>
              <a:latin typeface="Segoe UI" panose="020B0502040204020203" pitchFamily="34" charset="0"/>
              <a:cs typeface="Segoe UI"/>
            </a:endParaRPr>
          </a:p>
          <a:p>
            <a:pPr marL="0" indent="0">
              <a:buClr>
                <a:srgbClr val="EB5C5B"/>
              </a:buClr>
              <a:buNone/>
            </a:pPr>
            <a:endParaRPr lang="nl-NL" sz="2000" dirty="0"/>
          </a:p>
        </p:txBody>
      </p:sp>
    </p:spTree>
    <p:extLst>
      <p:ext uri="{BB962C8B-B14F-4D97-AF65-F5344CB8AC3E}">
        <p14:creationId xmlns:p14="http://schemas.microsoft.com/office/powerpoint/2010/main" val="4063548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787401"/>
            <a:ext cx="8229600" cy="1143000"/>
          </a:xfrm>
        </p:spPr>
        <p:txBody>
          <a:bodyPr>
            <a:normAutofit/>
          </a:bodyPr>
          <a:lstStyle/>
          <a:p>
            <a:pPr algn="l"/>
            <a:r>
              <a:rPr lang="nl-NL" sz="3600" dirty="0">
                <a:solidFill>
                  <a:srgbClr val="EB5C5B"/>
                </a:solidFill>
              </a:rPr>
              <a:t>Criterium 2 protocol 2018</a:t>
            </a:r>
          </a:p>
        </p:txBody>
      </p:sp>
      <p:sp>
        <p:nvSpPr>
          <p:cNvPr id="5" name="Tijdelijke aanduiding voor inhoud 2"/>
          <p:cNvSpPr>
            <a:spLocks noGrp="1"/>
          </p:cNvSpPr>
          <p:nvPr>
            <p:ph idx="1"/>
          </p:nvPr>
        </p:nvSpPr>
        <p:spPr>
          <a:xfrm>
            <a:off x="1003300" y="1939027"/>
            <a:ext cx="7061200" cy="3949010"/>
          </a:xfrm>
        </p:spPr>
        <p:txBody>
          <a:bodyPr vert="horz" lIns="91440" tIns="45720" rIns="91440" bIns="45720" rtlCol="0" anchor="t">
            <a:noAutofit/>
          </a:bodyPr>
          <a:lstStyle/>
          <a:p>
            <a:pPr fontAlgn="base"/>
            <a:r>
              <a:rPr lang="nl-NL" sz="1800" dirty="0">
                <a:solidFill>
                  <a:srgbClr val="000000"/>
                </a:solidFill>
                <a:ea typeface="+mn-lt"/>
                <a:cs typeface="+mn-lt"/>
              </a:rPr>
              <a:t>De medezeggenschap en andere relevante belanghebbenden zijn voldoende betrokken gedurende de uitvoering van het plan. </a:t>
            </a:r>
          </a:p>
          <a:p>
            <a:pPr marL="0" indent="0">
              <a:buNone/>
            </a:pPr>
            <a:endParaRPr lang="nl-NL" sz="1800" dirty="0">
              <a:solidFill>
                <a:srgbClr val="000000"/>
              </a:solidFill>
              <a:ea typeface="+mn-lt"/>
              <a:cs typeface="+mn-lt"/>
            </a:endParaRPr>
          </a:p>
          <a:p>
            <a:pPr marL="0" indent="0">
              <a:buNone/>
            </a:pPr>
            <a:r>
              <a:rPr lang="nl-NL" sz="1800" dirty="0">
                <a:solidFill>
                  <a:srgbClr val="000000"/>
                </a:solidFill>
                <a:ea typeface="+mn-lt"/>
                <a:cs typeface="+mn-lt"/>
              </a:rPr>
              <a:t>Uitwerking: Het beleid van de instelling stimuleert alle betrokkenen om gedurende de uitvoering van het plan bij te dragen aan een </a:t>
            </a:r>
            <a:r>
              <a:rPr lang="nl-NL" sz="1800" b="1" dirty="0">
                <a:solidFill>
                  <a:srgbClr val="000000"/>
                </a:solidFill>
                <a:ea typeface="+mn-lt"/>
                <a:cs typeface="+mn-lt"/>
              </a:rPr>
              <a:t>dialoog </a:t>
            </a:r>
            <a:r>
              <a:rPr lang="nl-NL" sz="1800" dirty="0">
                <a:solidFill>
                  <a:srgbClr val="000000"/>
                </a:solidFill>
                <a:ea typeface="+mn-lt"/>
                <a:cs typeface="+mn-lt"/>
              </a:rPr>
              <a:t>over de voorgenomen besteding van de studievoorschotmiddelen en de daarmee te bereiken doelen. De medezeggenschap is </a:t>
            </a:r>
            <a:r>
              <a:rPr lang="nl-NL" sz="1800" b="1" dirty="0">
                <a:solidFill>
                  <a:srgbClr val="000000"/>
                </a:solidFill>
                <a:ea typeface="+mn-lt"/>
                <a:cs typeface="+mn-lt"/>
              </a:rPr>
              <a:t>voldoende </a:t>
            </a:r>
            <a:r>
              <a:rPr lang="nl-NL" sz="1800" dirty="0">
                <a:solidFill>
                  <a:srgbClr val="000000"/>
                </a:solidFill>
                <a:ea typeface="+mn-lt"/>
                <a:cs typeface="+mn-lt"/>
              </a:rPr>
              <a:t>betrokken gedurende de verwezenlijking van het beleid, waaronder bij de monitoring en bijstelling van beleidsacties en –processen. Het panel neemt de </a:t>
            </a:r>
            <a:r>
              <a:rPr lang="nl-NL" sz="1800" b="1" dirty="0">
                <a:solidFill>
                  <a:srgbClr val="000000"/>
                </a:solidFill>
                <a:ea typeface="+mn-lt"/>
                <a:cs typeface="+mn-lt"/>
              </a:rPr>
              <a:t>reflectie van de medezeggenschap</a:t>
            </a:r>
            <a:r>
              <a:rPr lang="nl-NL" sz="1800" dirty="0">
                <a:solidFill>
                  <a:srgbClr val="000000"/>
                </a:solidFill>
                <a:ea typeface="+mn-lt"/>
                <a:cs typeface="+mn-lt"/>
              </a:rPr>
              <a:t> op de betrokkenheid van belanghebbenden en de facilitering van de medezeggenschap mee in de beoordeling of aan dit criterium is voldaan.  </a:t>
            </a:r>
            <a:endParaRPr lang="nl-NL" sz="1800" b="0" i="0" dirty="0">
              <a:solidFill>
                <a:srgbClr val="000000"/>
              </a:solidFill>
              <a:effectLst/>
              <a:ea typeface="Calibri"/>
              <a:cs typeface="Calibri"/>
            </a:endParaRPr>
          </a:p>
          <a:p>
            <a:pPr marL="0" indent="0">
              <a:buNone/>
            </a:pPr>
            <a:endParaRPr lang="nl-NL" sz="1200" dirty="0">
              <a:ea typeface="Calibri"/>
              <a:cs typeface="Calibri"/>
            </a:endParaRPr>
          </a:p>
          <a:p>
            <a:pPr marL="0" indent="0">
              <a:buClr>
                <a:srgbClr val="EB5C5B"/>
              </a:buClr>
              <a:buNone/>
            </a:pPr>
            <a:endParaRPr lang="nl-NL" sz="2000" dirty="0"/>
          </a:p>
        </p:txBody>
      </p:sp>
    </p:spTree>
    <p:extLst>
      <p:ext uri="{BB962C8B-B14F-4D97-AF65-F5344CB8AC3E}">
        <p14:creationId xmlns:p14="http://schemas.microsoft.com/office/powerpoint/2010/main" val="1775364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711200" y="413454"/>
            <a:ext cx="8411633" cy="1143000"/>
          </a:xfrm>
        </p:spPr>
        <p:txBody>
          <a:bodyPr>
            <a:normAutofit/>
          </a:bodyPr>
          <a:lstStyle/>
          <a:p>
            <a:pPr algn="l" fontAlgn="base"/>
            <a:r>
              <a:rPr lang="nl-NL" sz="3600" dirty="0">
                <a:solidFill>
                  <a:srgbClr val="EB5C5B"/>
                </a:solidFill>
              </a:rPr>
              <a:t>Aandachtspunten </a:t>
            </a:r>
            <a:r>
              <a:rPr lang="nl-NL" sz="3600" i="0" dirty="0">
                <a:solidFill>
                  <a:srgbClr val="FF0000"/>
                </a:solidFill>
                <a:effectLst/>
              </a:rPr>
              <a:t> </a:t>
            </a:r>
          </a:p>
        </p:txBody>
      </p:sp>
      <p:sp>
        <p:nvSpPr>
          <p:cNvPr id="5" name="Tijdelijke aanduiding voor inhoud 2"/>
          <p:cNvSpPr>
            <a:spLocks noGrp="1"/>
          </p:cNvSpPr>
          <p:nvPr>
            <p:ph idx="1"/>
          </p:nvPr>
        </p:nvSpPr>
        <p:spPr>
          <a:xfrm>
            <a:off x="1003300" y="1381552"/>
            <a:ext cx="7061200" cy="3886026"/>
          </a:xfrm>
        </p:spPr>
        <p:txBody>
          <a:bodyPr vert="horz" lIns="91440" tIns="45720" rIns="91440" bIns="45720" rtlCol="0" anchor="t">
            <a:noAutofit/>
          </a:bodyPr>
          <a:lstStyle/>
          <a:p>
            <a:pPr fontAlgn="base"/>
            <a:r>
              <a:rPr lang="nl-NL" sz="1800" b="0" dirty="0">
                <a:solidFill>
                  <a:srgbClr val="000000"/>
                </a:solidFill>
                <a:effectLst/>
              </a:rPr>
              <a:t>Uit</a:t>
            </a:r>
            <a:r>
              <a:rPr lang="nl-NL" sz="1800" dirty="0">
                <a:solidFill>
                  <a:srgbClr val="000000"/>
                </a:solidFill>
              </a:rPr>
              <a:t> de</a:t>
            </a:r>
            <a:r>
              <a:rPr lang="nl-NL" sz="1800" b="0" dirty="0">
                <a:solidFill>
                  <a:srgbClr val="000000"/>
                </a:solidFill>
                <a:effectLst/>
              </a:rPr>
              <a:t> </a:t>
            </a:r>
            <a:r>
              <a:rPr lang="nl-NL" sz="1800" dirty="0">
                <a:solidFill>
                  <a:srgbClr val="000000"/>
                </a:solidFill>
              </a:rPr>
              <a:t>integrale reflectie </a:t>
            </a:r>
            <a:r>
              <a:rPr lang="nl-NL" sz="1800" b="0" dirty="0">
                <a:solidFill>
                  <a:srgbClr val="000000"/>
                </a:solidFill>
                <a:effectLst/>
              </a:rPr>
              <a:t>moet duidelijk worden hoe de gewenste betrokkenheid</a:t>
            </a:r>
            <a:r>
              <a:rPr lang="nl-NL" sz="1800" b="1" dirty="0">
                <a:solidFill>
                  <a:srgbClr val="000000"/>
                </a:solidFill>
                <a:effectLst/>
              </a:rPr>
              <a:t> actief is vormgegeven</a:t>
            </a:r>
            <a:r>
              <a:rPr lang="nl-NL" sz="1800" b="0" dirty="0">
                <a:solidFill>
                  <a:srgbClr val="000000"/>
                </a:solidFill>
                <a:effectLst/>
              </a:rPr>
              <a:t> door de instelling. Het enkel en alleen informeren of een verklaring van de Medezeggenschapsraad dat zij zijn geïnformeerd, is</a:t>
            </a:r>
            <a:r>
              <a:rPr lang="nl-NL" sz="1800" b="0" i="0" dirty="0">
                <a:solidFill>
                  <a:srgbClr val="000000"/>
                </a:solidFill>
                <a:effectLst/>
              </a:rPr>
              <a:t> niet</a:t>
            </a:r>
            <a:r>
              <a:rPr lang="nl-NL" sz="1800" b="0" dirty="0">
                <a:solidFill>
                  <a:srgbClr val="000000"/>
                </a:solidFill>
                <a:effectLst/>
              </a:rPr>
              <a:t> voldoende. </a:t>
            </a:r>
            <a:r>
              <a:rPr lang="nl-NL" sz="1800" b="0" i="0" dirty="0">
                <a:solidFill>
                  <a:srgbClr val="000000"/>
                </a:solidFill>
                <a:effectLst/>
              </a:rPr>
              <a:t> </a:t>
            </a:r>
            <a:endParaRPr lang="nl-NL" dirty="0">
              <a:solidFill>
                <a:srgbClr val="000000"/>
              </a:solidFill>
            </a:endParaRPr>
          </a:p>
          <a:p>
            <a:endParaRPr lang="nl-NL" sz="1800" dirty="0">
              <a:ea typeface="Calibri"/>
              <a:cs typeface="Calibri"/>
            </a:endParaRPr>
          </a:p>
          <a:p>
            <a:r>
              <a:rPr lang="nl-NL" sz="1800" dirty="0">
                <a:solidFill>
                  <a:srgbClr val="000000"/>
                </a:solidFill>
                <a:latin typeface="Calibri"/>
                <a:ea typeface="Calibri"/>
                <a:cs typeface="Calibri"/>
              </a:rPr>
              <a:t>Bericht van de Medezeggenschap is een aantoonbaar zelfstandige reflectie.</a:t>
            </a:r>
            <a:endParaRPr lang="nl-NL" sz="1800" b="0" i="0" dirty="0">
              <a:solidFill>
                <a:srgbClr val="000000"/>
              </a:solidFill>
              <a:effectLst/>
              <a:latin typeface="Calibri"/>
              <a:ea typeface="Calibri"/>
              <a:cs typeface="Calibri"/>
            </a:endParaRPr>
          </a:p>
          <a:p>
            <a:pPr fontAlgn="base"/>
            <a:endParaRPr lang="nl-NL" sz="1200" dirty="0">
              <a:latin typeface="Segoe UI" panose="020B0502040204020203" pitchFamily="34" charset="0"/>
              <a:ea typeface="Calibri"/>
              <a:cs typeface="Segoe UI" panose="020B0502040204020203" pitchFamily="34" charset="0"/>
            </a:endParaRPr>
          </a:p>
          <a:p>
            <a:r>
              <a:rPr lang="nl-NL" sz="1800" dirty="0">
                <a:ea typeface="Calibri"/>
                <a:cs typeface="Calibri"/>
              </a:rPr>
              <a:t>Naast de Medezeggenschapsraad speelt de RvT een belangrijke rol in het toezicht op de uitvoering van de Kwaliteitsafspraken. Getoetst wordt of de RvT in het jaarverslag vanuit zijn rol </a:t>
            </a:r>
            <a:r>
              <a:rPr lang="nl-NL" sz="1800" b="1" dirty="0">
                <a:ea typeface="Calibri"/>
                <a:cs typeface="Calibri"/>
              </a:rPr>
              <a:t>reflecteert</a:t>
            </a:r>
            <a:r>
              <a:rPr lang="nl-NL" sz="1800" dirty="0">
                <a:ea typeface="Calibri"/>
                <a:cs typeface="Calibri"/>
              </a:rPr>
              <a:t> op de verwezenlijking van de Kwaliteitsafspraken.  </a:t>
            </a:r>
            <a:endParaRPr lang="nl-NL">
              <a:ea typeface="Calibri"/>
              <a:cs typeface="Calibri"/>
            </a:endParaRPr>
          </a:p>
        </p:txBody>
      </p:sp>
    </p:spTree>
    <p:extLst>
      <p:ext uri="{BB962C8B-B14F-4D97-AF65-F5344CB8AC3E}">
        <p14:creationId xmlns:p14="http://schemas.microsoft.com/office/powerpoint/2010/main" val="2317565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3000" r="-3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7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3300" y="787401"/>
            <a:ext cx="8229600" cy="1143000"/>
          </a:xfrm>
        </p:spPr>
        <p:txBody>
          <a:bodyPr>
            <a:normAutofit/>
          </a:bodyPr>
          <a:lstStyle/>
          <a:p>
            <a:pPr algn="l"/>
            <a:r>
              <a:rPr lang="nl-NL" sz="3600" dirty="0">
                <a:solidFill>
                  <a:srgbClr val="EB5C5B"/>
                </a:solidFill>
              </a:rPr>
              <a:t>Inhoud</a:t>
            </a:r>
            <a:endParaRPr lang="nl-NL" sz="3600" dirty="0">
              <a:solidFill>
                <a:srgbClr val="EB5C5B"/>
              </a:solidFill>
              <a:cs typeface="Calibri"/>
            </a:endParaRPr>
          </a:p>
        </p:txBody>
      </p:sp>
      <p:sp>
        <p:nvSpPr>
          <p:cNvPr id="3" name="Tijdelijke aanduiding voor inhoud 2"/>
          <p:cNvSpPr>
            <a:spLocks noGrp="1"/>
          </p:cNvSpPr>
          <p:nvPr>
            <p:ph idx="1"/>
          </p:nvPr>
        </p:nvSpPr>
        <p:spPr>
          <a:xfrm>
            <a:off x="1003299" y="2112964"/>
            <a:ext cx="7160313" cy="2255836"/>
          </a:xfrm>
        </p:spPr>
        <p:txBody>
          <a:bodyPr vert="horz" lIns="91440" tIns="45720" rIns="91440" bIns="45720" rtlCol="0" anchor="t">
            <a:normAutofit/>
          </a:bodyPr>
          <a:lstStyle/>
          <a:p>
            <a:pPr>
              <a:buClr>
                <a:srgbClr val="EB5C5B"/>
              </a:buClr>
            </a:pPr>
            <a:r>
              <a:rPr lang="nl-NL" sz="2000" dirty="0"/>
              <a:t>Inzet/intentie</a:t>
            </a:r>
            <a:endParaRPr lang="nl-NL" dirty="0"/>
          </a:p>
          <a:p>
            <a:pPr>
              <a:buClr>
                <a:srgbClr val="EB5C5B"/>
              </a:buClr>
            </a:pPr>
            <a:r>
              <a:rPr lang="nl-NL" sz="2000" dirty="0"/>
              <a:t>Eerder gemaakte afspraken</a:t>
            </a:r>
            <a:endParaRPr lang="nl-NL" dirty="0"/>
          </a:p>
          <a:p>
            <a:pPr>
              <a:buClr>
                <a:srgbClr val="EB5C5B"/>
              </a:buClr>
            </a:pPr>
            <a:r>
              <a:rPr lang="nl-NL" sz="2000" dirty="0"/>
              <a:t>Uitgangspunten</a:t>
            </a:r>
          </a:p>
          <a:p>
            <a:pPr>
              <a:buClr>
                <a:srgbClr val="EB5C5B"/>
              </a:buClr>
            </a:pPr>
            <a:r>
              <a:rPr lang="nl-NL" sz="2000" dirty="0"/>
              <a:t>Waar wordt naar gekeken?</a:t>
            </a:r>
          </a:p>
          <a:p>
            <a:pPr>
              <a:buClr>
                <a:srgbClr val="EB5C5B"/>
              </a:buClr>
            </a:pPr>
            <a:r>
              <a:rPr lang="nl-NL" sz="2000" dirty="0">
                <a:ea typeface="+mn-lt"/>
                <a:cs typeface="+mn-lt"/>
              </a:rPr>
              <a:t>Vragenronde</a:t>
            </a:r>
          </a:p>
          <a:p>
            <a:pPr>
              <a:buClr>
                <a:srgbClr val="EB5C5B"/>
              </a:buClr>
            </a:pPr>
            <a:endParaRPr lang="nl-NL" sz="2000" dirty="0">
              <a:cs typeface="Calibri"/>
            </a:endParaRPr>
          </a:p>
        </p:txBody>
      </p:sp>
    </p:spTree>
    <p:extLst>
      <p:ext uri="{BB962C8B-B14F-4D97-AF65-F5344CB8AC3E}">
        <p14:creationId xmlns:p14="http://schemas.microsoft.com/office/powerpoint/2010/main" val="3758656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927772" y="2584997"/>
            <a:ext cx="6273800" cy="1470025"/>
          </a:xfrm>
        </p:spPr>
        <p:txBody>
          <a:bodyPr>
            <a:normAutofit/>
          </a:bodyPr>
          <a:lstStyle/>
          <a:p>
            <a:pPr algn="l"/>
            <a:r>
              <a:rPr lang="nl-NL" sz="4000" dirty="0">
                <a:solidFill>
                  <a:schemeClr val="bg1"/>
                </a:solidFill>
              </a:rPr>
              <a:t>Inzet/ intentie </a:t>
            </a:r>
          </a:p>
        </p:txBody>
      </p:sp>
    </p:spTree>
    <p:extLst>
      <p:ext uri="{BB962C8B-B14F-4D97-AF65-F5344CB8AC3E}">
        <p14:creationId xmlns:p14="http://schemas.microsoft.com/office/powerpoint/2010/main" val="3934824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787401"/>
            <a:ext cx="8039100" cy="1143000"/>
          </a:xfrm>
        </p:spPr>
        <p:txBody>
          <a:bodyPr>
            <a:normAutofit/>
          </a:bodyPr>
          <a:lstStyle/>
          <a:p>
            <a:pPr algn="l"/>
            <a:r>
              <a:rPr lang="nl-NL" sz="3600" dirty="0">
                <a:solidFill>
                  <a:srgbClr val="EB5C5B"/>
                </a:solidFill>
                <a:ea typeface="Calibri"/>
                <a:cs typeface="Calibri"/>
              </a:rPr>
              <a:t>Inzet/ intentie</a:t>
            </a:r>
          </a:p>
        </p:txBody>
      </p:sp>
      <p:sp>
        <p:nvSpPr>
          <p:cNvPr id="5" name="Tijdelijke aanduiding voor inhoud 2">
            <a:extLst>
              <a:ext uri="{FF2B5EF4-FFF2-40B4-BE49-F238E27FC236}">
                <a16:creationId xmlns:a16="http://schemas.microsoft.com/office/drawing/2014/main" id="{045C35A3-F0F8-47B5-88E3-6B5DB7F7BF1B}"/>
              </a:ext>
            </a:extLst>
          </p:cNvPr>
          <p:cNvSpPr>
            <a:spLocks noGrp="1"/>
          </p:cNvSpPr>
          <p:nvPr>
            <p:ph idx="1"/>
          </p:nvPr>
        </p:nvSpPr>
        <p:spPr>
          <a:xfrm>
            <a:off x="1003299" y="2112964"/>
            <a:ext cx="7160313" cy="3320799"/>
          </a:xfrm>
        </p:spPr>
        <p:txBody>
          <a:bodyPr vert="horz" lIns="91440" tIns="45720" rIns="91440" bIns="45720" rtlCol="0" anchor="t">
            <a:normAutofit fontScale="92500"/>
          </a:bodyPr>
          <a:lstStyle/>
          <a:p>
            <a:pPr>
              <a:buClr>
                <a:srgbClr val="EB5C5B"/>
              </a:buClr>
            </a:pPr>
            <a:r>
              <a:rPr lang="nl-NL" sz="2000" dirty="0"/>
              <a:t>Ontwikkelingen vragen om een andere evaluatie dan in 2018 bedacht. Dit betekent dat de evaluatie niet wordt meegenomen in de ITK</a:t>
            </a:r>
            <a:endParaRPr lang="nl-NL" sz="2000" dirty="0">
              <a:ea typeface="+mn-lt"/>
              <a:cs typeface="+mn-lt"/>
            </a:endParaRPr>
          </a:p>
          <a:p>
            <a:pPr>
              <a:buClr>
                <a:srgbClr val="EB5C5B"/>
              </a:buClr>
            </a:pPr>
            <a:endParaRPr lang="nl-NL" sz="2000" dirty="0">
              <a:ea typeface="Calibri"/>
              <a:cs typeface="Calibri"/>
            </a:endParaRPr>
          </a:p>
          <a:p>
            <a:pPr>
              <a:buClr>
                <a:srgbClr val="EB5C5B"/>
              </a:buClr>
            </a:pPr>
            <a:r>
              <a:rPr lang="nl-NL" sz="2000" dirty="0">
                <a:ea typeface="Calibri"/>
                <a:cs typeface="Calibri"/>
              </a:rPr>
              <a:t>Inzet is een beoordeling o.b.v. integrale reflectie periode 2019-2024 in het jaarverslag 2024 (apart document kan wanneer dit niet mogelijk is)</a:t>
            </a:r>
          </a:p>
          <a:p>
            <a:pPr>
              <a:buClr>
                <a:srgbClr val="EB5C5B"/>
              </a:buClr>
            </a:pPr>
            <a:endParaRPr lang="nl-NL" sz="2000" dirty="0">
              <a:ea typeface="Calibri"/>
              <a:cs typeface="Calibri"/>
            </a:endParaRPr>
          </a:p>
          <a:p>
            <a:pPr>
              <a:buClr>
                <a:srgbClr val="EB5C5B"/>
              </a:buClr>
            </a:pPr>
            <a:r>
              <a:rPr lang="nl-NL" sz="2000" dirty="0">
                <a:ea typeface="Calibri"/>
                <a:cs typeface="Calibri"/>
              </a:rPr>
              <a:t>Aanvullende vragen of bezoek panel alleen indien echt nodig en is dus afhankelijk van volledigheid en kwaliteit aangeleverde reflectie</a:t>
            </a:r>
          </a:p>
          <a:p>
            <a:pPr>
              <a:buClr>
                <a:srgbClr val="EB5C5B"/>
              </a:buClr>
            </a:pPr>
            <a:endParaRPr lang="nl-NL" sz="2000" dirty="0">
              <a:ea typeface="Calibri"/>
              <a:cs typeface="Calibri"/>
            </a:endParaRPr>
          </a:p>
          <a:p>
            <a:pPr marL="0" indent="0">
              <a:buClr>
                <a:srgbClr val="EB5C5B"/>
              </a:buClr>
              <a:buNone/>
            </a:pPr>
            <a:endParaRPr lang="nl-NL" sz="2000" dirty="0">
              <a:ea typeface="Calibri"/>
              <a:cs typeface="Calibri"/>
            </a:endParaRPr>
          </a:p>
          <a:p>
            <a:pPr>
              <a:buClr>
                <a:srgbClr val="EB5C5B"/>
              </a:buClr>
            </a:pPr>
            <a:endParaRPr lang="nl-NL" sz="2000" dirty="0">
              <a:ea typeface="Calibri"/>
              <a:cs typeface="Calibri"/>
            </a:endParaRPr>
          </a:p>
          <a:p>
            <a:pPr>
              <a:buClr>
                <a:srgbClr val="EB5C5B"/>
              </a:buClr>
            </a:pPr>
            <a:endParaRPr lang="nl-NL" sz="2000" dirty="0">
              <a:ea typeface="Calibri"/>
              <a:cs typeface="Calibri"/>
            </a:endParaRPr>
          </a:p>
          <a:p>
            <a:pPr marL="0" indent="0">
              <a:buClr>
                <a:srgbClr val="EB5C5B"/>
              </a:buClr>
              <a:buNone/>
            </a:pPr>
            <a:endParaRPr lang="nl-NL" sz="2000" dirty="0">
              <a:ea typeface="Calibri"/>
              <a:cs typeface="Calibri"/>
            </a:endParaRPr>
          </a:p>
        </p:txBody>
      </p:sp>
    </p:spTree>
    <p:extLst>
      <p:ext uri="{BB962C8B-B14F-4D97-AF65-F5344CB8AC3E}">
        <p14:creationId xmlns:p14="http://schemas.microsoft.com/office/powerpoint/2010/main" val="115483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927772" y="2584997"/>
            <a:ext cx="6273800" cy="1470025"/>
          </a:xfrm>
        </p:spPr>
        <p:txBody>
          <a:bodyPr>
            <a:normAutofit/>
          </a:bodyPr>
          <a:lstStyle/>
          <a:p>
            <a:pPr algn="l"/>
            <a:r>
              <a:rPr lang="nl-NL" sz="4000" dirty="0">
                <a:solidFill>
                  <a:schemeClr val="bg1"/>
                </a:solidFill>
              </a:rPr>
              <a:t>Eerder gemaakte afspraken </a:t>
            </a:r>
          </a:p>
        </p:txBody>
      </p:sp>
    </p:spTree>
    <p:extLst>
      <p:ext uri="{BB962C8B-B14F-4D97-AF65-F5344CB8AC3E}">
        <p14:creationId xmlns:p14="http://schemas.microsoft.com/office/powerpoint/2010/main" val="374030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787401"/>
            <a:ext cx="8039100" cy="1143000"/>
          </a:xfrm>
        </p:spPr>
        <p:txBody>
          <a:bodyPr>
            <a:normAutofit/>
          </a:bodyPr>
          <a:lstStyle/>
          <a:p>
            <a:pPr algn="l"/>
            <a:r>
              <a:rPr lang="nl-NL" sz="3600" dirty="0">
                <a:solidFill>
                  <a:srgbClr val="EB5C5B"/>
                </a:solidFill>
                <a:ea typeface="Calibri"/>
                <a:cs typeface="Calibri"/>
              </a:rPr>
              <a:t>Documenten</a:t>
            </a:r>
          </a:p>
        </p:txBody>
      </p:sp>
      <p:sp>
        <p:nvSpPr>
          <p:cNvPr id="5" name="Tijdelijke aanduiding voor inhoud 2">
            <a:extLst>
              <a:ext uri="{FF2B5EF4-FFF2-40B4-BE49-F238E27FC236}">
                <a16:creationId xmlns:a16="http://schemas.microsoft.com/office/drawing/2014/main" id="{045C35A3-F0F8-47B5-88E3-6B5DB7F7BF1B}"/>
              </a:ext>
            </a:extLst>
          </p:cNvPr>
          <p:cNvSpPr>
            <a:spLocks noGrp="1"/>
          </p:cNvSpPr>
          <p:nvPr>
            <p:ph idx="1"/>
          </p:nvPr>
        </p:nvSpPr>
        <p:spPr>
          <a:xfrm>
            <a:off x="1003299" y="2112964"/>
            <a:ext cx="7160313" cy="3320799"/>
          </a:xfrm>
        </p:spPr>
        <p:txBody>
          <a:bodyPr vert="horz" lIns="91440" tIns="45720" rIns="91440" bIns="45720" rtlCol="0" anchor="t">
            <a:normAutofit/>
          </a:bodyPr>
          <a:lstStyle/>
          <a:p>
            <a:pPr>
              <a:buClr>
                <a:srgbClr val="EB5C5B"/>
              </a:buClr>
            </a:pPr>
            <a:r>
              <a:rPr lang="nl-NL" sz="2000" dirty="0"/>
              <a:t>Protocol 2018 (beoordelingskader kwaliteitsafspraken) </a:t>
            </a:r>
            <a:r>
              <a:rPr lang="nl-NL" sz="2000" b="1" dirty="0"/>
              <a:t>is leidend</a:t>
            </a:r>
            <a:endParaRPr lang="nl-NL" sz="2000" b="1" dirty="0">
              <a:ea typeface="Calibri"/>
              <a:cs typeface="Calibri"/>
            </a:endParaRPr>
          </a:p>
          <a:p>
            <a:pPr>
              <a:buClr>
                <a:srgbClr val="EB5C5B"/>
              </a:buClr>
            </a:pPr>
            <a:endParaRPr lang="nl-NL" sz="2000" dirty="0">
              <a:ea typeface="Calibri"/>
              <a:cs typeface="Calibri"/>
            </a:endParaRPr>
          </a:p>
          <a:p>
            <a:pPr>
              <a:buClr>
                <a:srgbClr val="EB5C5B"/>
              </a:buClr>
            </a:pPr>
            <a:r>
              <a:rPr lang="nl-NL" sz="2000" dirty="0">
                <a:ea typeface="+mn-lt"/>
                <a:cs typeface="+mn-lt"/>
              </a:rPr>
              <a:t>Voorstel alternatieve planevaluatie koepels &amp; studentenorganisaties 2024</a:t>
            </a:r>
          </a:p>
          <a:p>
            <a:pPr>
              <a:buClr>
                <a:srgbClr val="EB5C5B"/>
              </a:buClr>
            </a:pPr>
            <a:endParaRPr lang="nl-NL" sz="2000" dirty="0">
              <a:ea typeface="Calibri"/>
              <a:cs typeface="Calibri"/>
            </a:endParaRPr>
          </a:p>
          <a:p>
            <a:pPr>
              <a:buClr>
                <a:srgbClr val="EB5C5B"/>
              </a:buClr>
            </a:pPr>
            <a:r>
              <a:rPr lang="nl-NL" sz="2000" dirty="0">
                <a:ea typeface="+mn-lt"/>
                <a:cs typeface="+mn-lt"/>
              </a:rPr>
              <a:t>Brief Eindevaluatie planrealisatie kwaliteitsafspraken; versie 16 december 2024</a:t>
            </a:r>
          </a:p>
          <a:p>
            <a:pPr>
              <a:buClr>
                <a:srgbClr val="EB5C5B"/>
              </a:buClr>
            </a:pPr>
            <a:endParaRPr lang="nl-NL" sz="2000" dirty="0">
              <a:ea typeface="Calibri"/>
              <a:cs typeface="Calibri"/>
            </a:endParaRPr>
          </a:p>
          <a:p>
            <a:pPr>
              <a:buClr>
                <a:srgbClr val="EB5C5B"/>
              </a:buClr>
            </a:pPr>
            <a:endParaRPr lang="nl-NL" sz="2000" dirty="0">
              <a:ea typeface="Calibri"/>
              <a:cs typeface="Calibri"/>
            </a:endParaRPr>
          </a:p>
          <a:p>
            <a:pPr>
              <a:buClr>
                <a:srgbClr val="EB5C5B"/>
              </a:buClr>
            </a:pPr>
            <a:endParaRPr lang="nl-NL" sz="2000" dirty="0">
              <a:ea typeface="Calibri"/>
              <a:cs typeface="Calibri"/>
            </a:endParaRPr>
          </a:p>
          <a:p>
            <a:pPr marL="0" indent="0">
              <a:buClr>
                <a:srgbClr val="EB5C5B"/>
              </a:buClr>
              <a:buNone/>
            </a:pPr>
            <a:endParaRPr lang="nl-NL" sz="2000" dirty="0">
              <a:ea typeface="Calibri"/>
              <a:cs typeface="Calibri"/>
            </a:endParaRPr>
          </a:p>
        </p:txBody>
      </p:sp>
    </p:spTree>
    <p:extLst>
      <p:ext uri="{BB962C8B-B14F-4D97-AF65-F5344CB8AC3E}">
        <p14:creationId xmlns:p14="http://schemas.microsoft.com/office/powerpoint/2010/main" val="119871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003300" y="787401"/>
            <a:ext cx="8039100" cy="1143000"/>
          </a:xfrm>
        </p:spPr>
        <p:txBody>
          <a:bodyPr>
            <a:normAutofit/>
          </a:bodyPr>
          <a:lstStyle/>
          <a:p>
            <a:pPr algn="l"/>
            <a:r>
              <a:rPr lang="nl-NL" sz="3600" dirty="0">
                <a:solidFill>
                  <a:srgbClr val="EB5C5B"/>
                </a:solidFill>
                <a:cs typeface="Calibri"/>
              </a:rPr>
              <a:t>Protocol</a:t>
            </a:r>
          </a:p>
        </p:txBody>
      </p:sp>
      <p:sp>
        <p:nvSpPr>
          <p:cNvPr id="5" name="Tijdelijke aanduiding voor inhoud 2">
            <a:extLst>
              <a:ext uri="{FF2B5EF4-FFF2-40B4-BE49-F238E27FC236}">
                <a16:creationId xmlns:a16="http://schemas.microsoft.com/office/drawing/2014/main" id="{045C35A3-F0F8-47B5-88E3-6B5DB7F7BF1B}"/>
              </a:ext>
            </a:extLst>
          </p:cNvPr>
          <p:cNvSpPr>
            <a:spLocks noGrp="1"/>
          </p:cNvSpPr>
          <p:nvPr>
            <p:ph idx="1"/>
          </p:nvPr>
        </p:nvSpPr>
        <p:spPr>
          <a:xfrm>
            <a:off x="1003299" y="2112964"/>
            <a:ext cx="7160313" cy="3320799"/>
          </a:xfrm>
        </p:spPr>
        <p:txBody>
          <a:bodyPr vert="horz" lIns="91440" tIns="45720" rIns="91440" bIns="45720" rtlCol="0" anchor="t">
            <a:normAutofit/>
          </a:bodyPr>
          <a:lstStyle/>
          <a:p>
            <a:pPr>
              <a:buClr>
                <a:srgbClr val="EB5C5B"/>
              </a:buClr>
            </a:pPr>
            <a:r>
              <a:rPr lang="nl-NL" sz="2000" dirty="0"/>
              <a:t>Criteria wijzigen niet</a:t>
            </a:r>
            <a:endParaRPr lang="nl-NL" sz="2000" dirty="0">
              <a:ea typeface="Calibri"/>
              <a:cs typeface="Calibri"/>
            </a:endParaRPr>
          </a:p>
          <a:p>
            <a:pPr>
              <a:buClr>
                <a:srgbClr val="EB5C5B"/>
              </a:buClr>
            </a:pPr>
            <a:endParaRPr lang="nl-NL" sz="2000" dirty="0">
              <a:ea typeface="Calibri"/>
              <a:cs typeface="Calibri"/>
            </a:endParaRPr>
          </a:p>
          <a:p>
            <a:pPr>
              <a:buClr>
                <a:srgbClr val="EB5C5B"/>
              </a:buClr>
            </a:pPr>
            <a:r>
              <a:rPr lang="nl-NL" sz="2000" dirty="0">
                <a:ea typeface="+mn-lt"/>
                <a:cs typeface="+mn-lt"/>
              </a:rPr>
              <a:t>Aanpak wijzigt wel (niet meegenomen in de </a:t>
            </a:r>
            <a:r>
              <a:rPr lang="nl-NL" sz="2000" dirty="0" err="1">
                <a:ea typeface="+mn-lt"/>
                <a:cs typeface="+mn-lt"/>
              </a:rPr>
              <a:t>ITK's</a:t>
            </a:r>
            <a:r>
              <a:rPr lang="nl-NL" sz="2000" dirty="0">
                <a:ea typeface="+mn-lt"/>
                <a:cs typeface="+mn-lt"/>
              </a:rPr>
              <a:t>, maar een evaluatie vanuit het jaarverslag 2024)</a:t>
            </a:r>
          </a:p>
          <a:p>
            <a:pPr>
              <a:buClr>
                <a:srgbClr val="EB5C5B"/>
              </a:buClr>
            </a:pPr>
            <a:endParaRPr lang="nl-NL" sz="2000" dirty="0">
              <a:ea typeface="Calibri"/>
              <a:cs typeface="Calibri"/>
            </a:endParaRPr>
          </a:p>
          <a:p>
            <a:pPr>
              <a:buClr>
                <a:srgbClr val="EB5C5B"/>
              </a:buClr>
            </a:pPr>
            <a:endParaRPr lang="nl-NL" sz="2000" dirty="0">
              <a:ea typeface="Calibri"/>
              <a:cs typeface="Calibri"/>
            </a:endParaRPr>
          </a:p>
          <a:p>
            <a:pPr>
              <a:buClr>
                <a:srgbClr val="EB5C5B"/>
              </a:buClr>
            </a:pPr>
            <a:endParaRPr lang="nl-NL" sz="2000" dirty="0">
              <a:ea typeface="Calibri"/>
              <a:cs typeface="Calibri"/>
            </a:endParaRPr>
          </a:p>
          <a:p>
            <a:pPr>
              <a:buClr>
                <a:srgbClr val="EB5C5B"/>
              </a:buClr>
            </a:pPr>
            <a:endParaRPr lang="nl-NL" sz="2000" dirty="0">
              <a:ea typeface="Calibri"/>
              <a:cs typeface="Calibri"/>
            </a:endParaRPr>
          </a:p>
          <a:p>
            <a:pPr marL="0" indent="0">
              <a:buClr>
                <a:srgbClr val="EB5C5B"/>
              </a:buClr>
              <a:buNone/>
            </a:pPr>
            <a:endParaRPr lang="nl-NL" sz="2000" dirty="0">
              <a:ea typeface="Calibri"/>
              <a:cs typeface="Calibri"/>
            </a:endParaRPr>
          </a:p>
        </p:txBody>
      </p:sp>
    </p:spTree>
    <p:extLst>
      <p:ext uri="{BB962C8B-B14F-4D97-AF65-F5344CB8AC3E}">
        <p14:creationId xmlns:p14="http://schemas.microsoft.com/office/powerpoint/2010/main" val="45188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768600" y="2663825"/>
            <a:ext cx="6273800" cy="1470025"/>
          </a:xfrm>
        </p:spPr>
        <p:txBody>
          <a:bodyPr>
            <a:normAutofit/>
          </a:bodyPr>
          <a:lstStyle/>
          <a:p>
            <a:pPr algn="l"/>
            <a:r>
              <a:rPr lang="nl-NL" sz="4000" dirty="0">
                <a:solidFill>
                  <a:schemeClr val="bg1"/>
                </a:solidFill>
              </a:rPr>
              <a:t>Uitgangspunten</a:t>
            </a:r>
          </a:p>
        </p:txBody>
      </p:sp>
    </p:spTree>
    <p:extLst>
      <p:ext uri="{BB962C8B-B14F-4D97-AF65-F5344CB8AC3E}">
        <p14:creationId xmlns:p14="http://schemas.microsoft.com/office/powerpoint/2010/main" val="322059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03300" y="787401"/>
            <a:ext cx="8229600" cy="1143000"/>
          </a:xfrm>
        </p:spPr>
        <p:txBody>
          <a:bodyPr>
            <a:normAutofit/>
          </a:bodyPr>
          <a:lstStyle/>
          <a:p>
            <a:pPr algn="l"/>
            <a:r>
              <a:rPr lang="nl-NL" sz="3600" dirty="0">
                <a:solidFill>
                  <a:srgbClr val="EB5C5B"/>
                </a:solidFill>
              </a:rPr>
              <a:t>Uitgangspunten</a:t>
            </a:r>
            <a:endParaRPr lang="nl-NL" sz="3600" dirty="0">
              <a:solidFill>
                <a:srgbClr val="EB5C5B"/>
              </a:solidFill>
              <a:cs typeface="Calibri"/>
            </a:endParaRPr>
          </a:p>
        </p:txBody>
      </p:sp>
      <p:sp>
        <p:nvSpPr>
          <p:cNvPr id="3" name="Tijdelijke aanduiding voor inhoud 2"/>
          <p:cNvSpPr>
            <a:spLocks noGrp="1"/>
          </p:cNvSpPr>
          <p:nvPr>
            <p:ph idx="1"/>
          </p:nvPr>
        </p:nvSpPr>
        <p:spPr>
          <a:xfrm>
            <a:off x="1003300" y="2112964"/>
            <a:ext cx="7127523" cy="3712801"/>
          </a:xfrm>
        </p:spPr>
        <p:txBody>
          <a:bodyPr vert="horz" lIns="91440" tIns="45720" rIns="91440" bIns="45720" rtlCol="0" anchor="t">
            <a:normAutofit fontScale="92500" lnSpcReduction="20000"/>
          </a:bodyPr>
          <a:lstStyle/>
          <a:p>
            <a:pPr>
              <a:buClr>
                <a:srgbClr val="EB5C5B"/>
              </a:buClr>
            </a:pPr>
            <a:r>
              <a:rPr lang="nl-NL" sz="2000" dirty="0">
                <a:cs typeface="Calibri"/>
              </a:rPr>
              <a:t>Verantwoording in jaarverslag</a:t>
            </a:r>
          </a:p>
          <a:p>
            <a:pPr lvl="1">
              <a:buClr>
                <a:srgbClr val="EB5C5B"/>
              </a:buClr>
            </a:pPr>
            <a:r>
              <a:rPr lang="nl-NL" sz="2000" dirty="0">
                <a:cs typeface="Calibri"/>
              </a:rPr>
              <a:t>Zelfstandig leesbaar </a:t>
            </a:r>
            <a:endParaRPr lang="nl-NL" sz="2000" dirty="0">
              <a:ea typeface="Calibri"/>
              <a:cs typeface="Calibri"/>
            </a:endParaRPr>
          </a:p>
          <a:p>
            <a:pPr lvl="2">
              <a:buClr>
                <a:srgbClr val="EB5C5B"/>
              </a:buClr>
              <a:buFont typeface="Wingdings"/>
              <a:buChar char="§"/>
            </a:pPr>
            <a:r>
              <a:rPr lang="nl-NL" sz="1600" dirty="0">
                <a:ea typeface="Calibri"/>
                <a:cs typeface="Calibri"/>
              </a:rPr>
              <a:t>Ofwel opgenomen in jaarverslag 2024 ofwel in een apart document waarnaar verwezen wordt in jaarverslag 2024</a:t>
            </a:r>
          </a:p>
          <a:p>
            <a:pPr lvl="1">
              <a:buClr>
                <a:srgbClr val="EB5C5B"/>
              </a:buClr>
            </a:pPr>
            <a:r>
              <a:rPr lang="nl-NL" sz="2000" dirty="0">
                <a:cs typeface="Calibri"/>
              </a:rPr>
              <a:t>Beknopte integrale evaluatie</a:t>
            </a:r>
            <a:endParaRPr lang="nl-NL" sz="2000" dirty="0">
              <a:ea typeface="Calibri"/>
              <a:cs typeface="Calibri"/>
            </a:endParaRPr>
          </a:p>
          <a:p>
            <a:pPr lvl="1">
              <a:buClr>
                <a:srgbClr val="EB5C5B"/>
              </a:buClr>
            </a:pPr>
            <a:r>
              <a:rPr lang="nl-NL" sz="2000" dirty="0">
                <a:cs typeface="Calibri"/>
              </a:rPr>
              <a:t>Volledige periode 2019-2024</a:t>
            </a:r>
            <a:endParaRPr lang="nl-NL" sz="2000" dirty="0">
              <a:ea typeface="Calibri"/>
              <a:cs typeface="Calibri"/>
            </a:endParaRPr>
          </a:p>
          <a:p>
            <a:pPr lvl="1">
              <a:buClr>
                <a:srgbClr val="EB5C5B"/>
              </a:buClr>
            </a:pPr>
            <a:r>
              <a:rPr lang="nl-NL" sz="2000" dirty="0">
                <a:cs typeface="Calibri"/>
              </a:rPr>
              <a:t>Geen verificatie</a:t>
            </a:r>
            <a:endParaRPr lang="nl-NL" sz="2000" dirty="0">
              <a:ea typeface="Calibri"/>
              <a:cs typeface="Calibri"/>
            </a:endParaRPr>
          </a:p>
          <a:p>
            <a:pPr lvl="1">
              <a:buClr>
                <a:srgbClr val="EB5C5B"/>
              </a:buClr>
            </a:pPr>
            <a:r>
              <a:rPr lang="nl-NL" sz="2000" dirty="0">
                <a:cs typeface="Calibri"/>
              </a:rPr>
              <a:t>Beoordeling voortgang voornemens</a:t>
            </a:r>
            <a:endParaRPr lang="nl-NL" sz="2000" dirty="0">
              <a:ea typeface="Calibri"/>
              <a:cs typeface="Calibri"/>
            </a:endParaRPr>
          </a:p>
          <a:p>
            <a:pPr lvl="1">
              <a:buClr>
                <a:srgbClr val="EB5C5B"/>
              </a:buClr>
            </a:pPr>
            <a:r>
              <a:rPr lang="nl-NL" sz="2000" dirty="0">
                <a:cs typeface="Calibri"/>
              </a:rPr>
              <a:t>Niveau: voornemens of doelen per gekozen thema (niet per project)</a:t>
            </a:r>
            <a:endParaRPr lang="nl-NL" sz="2000" dirty="0">
              <a:ea typeface="Calibri"/>
              <a:cs typeface="Calibri"/>
            </a:endParaRPr>
          </a:p>
          <a:p>
            <a:pPr lvl="1">
              <a:buClr>
                <a:srgbClr val="EB5C5B"/>
              </a:buClr>
            </a:pPr>
            <a:r>
              <a:rPr lang="nl-NL" sz="2000" dirty="0">
                <a:cs typeface="Calibri"/>
              </a:rPr>
              <a:t>Betrokkenheid</a:t>
            </a:r>
            <a:endParaRPr lang="nl-NL" sz="2000" dirty="0">
              <a:ea typeface="Calibri"/>
              <a:cs typeface="Calibri"/>
            </a:endParaRPr>
          </a:p>
          <a:p>
            <a:pPr lvl="2">
              <a:buClr>
                <a:srgbClr val="EB5C5B"/>
              </a:buClr>
              <a:buFont typeface="Wingdings"/>
              <a:buChar char="§"/>
            </a:pPr>
            <a:r>
              <a:rPr lang="nl-NL" sz="1800" dirty="0">
                <a:cs typeface="Calibri"/>
              </a:rPr>
              <a:t>Medezeggenschap</a:t>
            </a:r>
            <a:endParaRPr lang="nl-NL" sz="1800" dirty="0">
              <a:ea typeface="Calibri"/>
              <a:cs typeface="Calibri"/>
            </a:endParaRPr>
          </a:p>
          <a:p>
            <a:pPr lvl="2">
              <a:buClr>
                <a:srgbClr val="EB5C5B"/>
              </a:buClr>
              <a:buFont typeface="Wingdings"/>
              <a:buChar char="§"/>
            </a:pPr>
            <a:r>
              <a:rPr lang="nl-NL" sz="1800" dirty="0">
                <a:cs typeface="Calibri"/>
              </a:rPr>
              <a:t>RvT</a:t>
            </a:r>
            <a:endParaRPr lang="nl-NL" sz="1800" dirty="0">
              <a:ea typeface="Calibri"/>
              <a:cs typeface="Calibri"/>
            </a:endParaRPr>
          </a:p>
          <a:p>
            <a:pPr lvl="1">
              <a:buClr>
                <a:srgbClr val="EB5C5B"/>
              </a:buClr>
            </a:pPr>
            <a:endParaRPr lang="nl-NL" sz="1600" dirty="0"/>
          </a:p>
        </p:txBody>
      </p:sp>
    </p:spTree>
    <p:extLst>
      <p:ext uri="{BB962C8B-B14F-4D97-AF65-F5344CB8AC3E}">
        <p14:creationId xmlns:p14="http://schemas.microsoft.com/office/powerpoint/2010/main" val="2151590263"/>
      </p:ext>
    </p:extLst>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C15471ECBCB64BA32B46F82F9FE1BF" ma:contentTypeVersion="4" ma:contentTypeDescription="Een nieuw document maken." ma:contentTypeScope="" ma:versionID="da860e66ff7d9980e489e9a40a7395d4">
  <xsd:schema xmlns:xsd="http://www.w3.org/2001/XMLSchema" xmlns:xs="http://www.w3.org/2001/XMLSchema" xmlns:p="http://schemas.microsoft.com/office/2006/metadata/properties" xmlns:ns2="405acb15-3656-418b-8f8f-55fd2d40f680" targetNamespace="http://schemas.microsoft.com/office/2006/metadata/properties" ma:root="true" ma:fieldsID="2503e6a7c60b942365c486ed9b1a057c" ns2:_="">
    <xsd:import namespace="405acb15-3656-418b-8f8f-55fd2d40f6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5acb15-3656-418b-8f8f-55fd2d40f6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70727-FDBC-4706-B1FA-494E3D4D7F3C}">
  <ds:schemaRefs>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40c40bb8-9527-4e4e-a8b6-61c08548e5c5"/>
  </ds:schemaRefs>
</ds:datastoreItem>
</file>

<file path=customXml/itemProps2.xml><?xml version="1.0" encoding="utf-8"?>
<ds:datastoreItem xmlns:ds="http://schemas.openxmlformats.org/officeDocument/2006/customXml" ds:itemID="{247452EC-6E05-4C0F-A1A1-1791B3323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5acb15-3656-418b-8f8f-55fd2d40f6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7B7CC-44C1-4EC3-A199-716B3A2A3C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5545</TotalTime>
  <Words>770</Words>
  <Application>Microsoft Office PowerPoint</Application>
  <PresentationFormat>Diavoorstelling (4:3)</PresentationFormat>
  <Paragraphs>107</Paragraphs>
  <Slides>17</Slides>
  <Notes>17</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17</vt:i4>
      </vt:variant>
    </vt:vector>
  </HeadingPairs>
  <TitlesOfParts>
    <vt:vector size="25" baseType="lpstr">
      <vt:lpstr>Arial</vt:lpstr>
      <vt:lpstr>Calibri</vt:lpstr>
      <vt:lpstr>Calibri Light</vt:lpstr>
      <vt:lpstr>Lato</vt:lpstr>
      <vt:lpstr>Segoe UI</vt:lpstr>
      <vt:lpstr>Wingdings</vt:lpstr>
      <vt:lpstr>Office-thema</vt:lpstr>
      <vt:lpstr>Kantoorthema</vt:lpstr>
      <vt:lpstr>Eindevaluatie Kwaliteitsafspraken  </vt:lpstr>
      <vt:lpstr>Inhoud</vt:lpstr>
      <vt:lpstr>Inzet/ intentie </vt:lpstr>
      <vt:lpstr>Inzet/ intentie</vt:lpstr>
      <vt:lpstr>Eerder gemaakte afspraken </vt:lpstr>
      <vt:lpstr>Documenten</vt:lpstr>
      <vt:lpstr>Protocol</vt:lpstr>
      <vt:lpstr>Uitgangspunten</vt:lpstr>
      <vt:lpstr>Uitgangspunten</vt:lpstr>
      <vt:lpstr>Waar wordt naar gekeken?</vt:lpstr>
      <vt:lpstr>Ontvankelijkheid</vt:lpstr>
      <vt:lpstr>Criterium 1 protocol 2018</vt:lpstr>
      <vt:lpstr>Aandachtspunten </vt:lpstr>
      <vt:lpstr>Aandachtspunten </vt:lpstr>
      <vt:lpstr>Criterium 2 protocol 2018</vt:lpstr>
      <vt:lpstr>Aandachtspunten  </vt:lpstr>
      <vt:lpstr>PowerPoint-presentatie</vt:lpstr>
    </vt:vector>
  </TitlesOfParts>
  <Company>Van de Sijpe Peter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Peter Van de Sijpe</dc:creator>
  <cp:lastModifiedBy>René Hageman</cp:lastModifiedBy>
  <cp:revision>468</cp:revision>
  <dcterms:created xsi:type="dcterms:W3CDTF">2018-06-27T15:40:55Z</dcterms:created>
  <dcterms:modified xsi:type="dcterms:W3CDTF">2025-02-17T07:47:02Z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0x01010097C15471ECBCB64BA32B46F82F9FE1BF</vt:lpwstr>
  </property>
  <property fmtid="{D5CDD505-2E9C-101B-9397-08002B2CF9AE}" pid="3" name="Order">
    <vt:r8>5365400</vt:r8>
  </property>
</Properties>
</file>